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21"/>
  </p:notesMasterIdLst>
  <p:sldIdLst>
    <p:sldId id="256" r:id="rId5"/>
    <p:sldId id="274" r:id="rId6"/>
    <p:sldId id="302" r:id="rId7"/>
    <p:sldId id="293" r:id="rId8"/>
    <p:sldId id="294" r:id="rId9"/>
    <p:sldId id="295" r:id="rId10"/>
    <p:sldId id="298" r:id="rId11"/>
    <p:sldId id="296" r:id="rId12"/>
    <p:sldId id="297" r:id="rId13"/>
    <p:sldId id="299" r:id="rId14"/>
    <p:sldId id="300" r:id="rId15"/>
    <p:sldId id="301" r:id="rId16"/>
    <p:sldId id="305" r:id="rId17"/>
    <p:sldId id="306" r:id="rId18"/>
    <p:sldId id="307" r:id="rId19"/>
    <p:sldId id="262" r:id="rId20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9D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7" d="100"/>
          <a:sy n="117" d="100"/>
        </p:scale>
        <p:origin x="31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2" name="Shape 11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400">
        <a:latin typeface="+mn-lt"/>
        <a:ea typeface="+mn-ea"/>
        <a:cs typeface="+mn-cs"/>
        <a:sym typeface="Arial"/>
      </a:defRPr>
    </a:lvl1pPr>
    <a:lvl2pPr indent="228600" latinLnBrk="0">
      <a:defRPr sz="1400">
        <a:latin typeface="+mn-lt"/>
        <a:ea typeface="+mn-ea"/>
        <a:cs typeface="+mn-cs"/>
        <a:sym typeface="Arial"/>
      </a:defRPr>
    </a:lvl2pPr>
    <a:lvl3pPr indent="457200" latinLnBrk="0">
      <a:defRPr sz="1400">
        <a:latin typeface="+mn-lt"/>
        <a:ea typeface="+mn-ea"/>
        <a:cs typeface="+mn-cs"/>
        <a:sym typeface="Arial"/>
      </a:defRPr>
    </a:lvl3pPr>
    <a:lvl4pPr indent="685800" latinLnBrk="0">
      <a:defRPr sz="1400">
        <a:latin typeface="+mn-lt"/>
        <a:ea typeface="+mn-ea"/>
        <a:cs typeface="+mn-cs"/>
        <a:sym typeface="Arial"/>
      </a:defRPr>
    </a:lvl4pPr>
    <a:lvl5pPr indent="914400" latinLnBrk="0">
      <a:defRPr sz="1400">
        <a:latin typeface="+mn-lt"/>
        <a:ea typeface="+mn-ea"/>
        <a:cs typeface="+mn-cs"/>
        <a:sym typeface="Arial"/>
      </a:defRPr>
    </a:lvl5pPr>
    <a:lvl6pPr indent="1143000" latinLnBrk="0">
      <a:defRPr sz="1400">
        <a:latin typeface="+mn-lt"/>
        <a:ea typeface="+mn-ea"/>
        <a:cs typeface="+mn-cs"/>
        <a:sym typeface="Arial"/>
      </a:defRPr>
    </a:lvl6pPr>
    <a:lvl7pPr indent="1371600" latinLnBrk="0">
      <a:defRPr sz="1400">
        <a:latin typeface="+mn-lt"/>
        <a:ea typeface="+mn-ea"/>
        <a:cs typeface="+mn-cs"/>
        <a:sym typeface="Arial"/>
      </a:defRPr>
    </a:lvl7pPr>
    <a:lvl8pPr indent="1600200" latinLnBrk="0">
      <a:defRPr sz="1400">
        <a:latin typeface="+mn-lt"/>
        <a:ea typeface="+mn-ea"/>
        <a:cs typeface="+mn-cs"/>
        <a:sym typeface="Arial"/>
      </a:defRPr>
    </a:lvl8pPr>
    <a:lvl9pPr indent="1828800" latinLnBrk="0">
      <a:defRPr sz="1400">
        <a:latin typeface="+mn-lt"/>
        <a:ea typeface="+mn-ea"/>
        <a:cs typeface="+mn-cs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asted-movie.png" descr="pasted-movie.png"/>
          <p:cNvPicPr>
            <a:picLocks noChangeAspect="1"/>
          </p:cNvPicPr>
          <p:nvPr/>
        </p:nvPicPr>
        <p:blipFill>
          <a:blip r:embed="rId2"/>
          <a:srcRect t="7411" b="7411"/>
          <a:stretch>
            <a:fillRect/>
          </a:stretch>
        </p:blipFill>
        <p:spPr>
          <a:xfrm>
            <a:off x="0" y="-31763"/>
            <a:ext cx="12192000" cy="6921526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‹№›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‹№›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BJECT_WITH_CAPTIO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Текст назви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Текст назви</a:t>
            </a:r>
          </a:p>
        </p:txBody>
      </p:sp>
      <p:sp>
        <p:nvSpPr>
          <p:cNvPr id="75" name="Основний текст, рівень 1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 indent="-431800">
              <a:buSzPts val="3200"/>
              <a:defRPr sz="3200"/>
            </a:lvl1pPr>
            <a:lvl2pPr marL="972457" indent="-464457">
              <a:buSzPts val="3200"/>
              <a:defRPr sz="3200"/>
            </a:lvl2pPr>
            <a:lvl3pPr marL="1498600" indent="-508000">
              <a:buSzPts val="3200"/>
              <a:defRPr sz="3200"/>
            </a:lvl3pPr>
            <a:lvl4pPr marL="2042160" indent="-568960">
              <a:buSzPts val="3200"/>
              <a:defRPr sz="3200"/>
            </a:lvl4pPr>
            <a:lvl5pPr marL="2499360" indent="-568960">
              <a:buSzPts val="3200"/>
              <a:defRPr sz="3200"/>
            </a:lvl5pPr>
          </a:lstStyle>
          <a:p>
            <a:r>
              <a:t>Основний текст, рівень 1</a:t>
            </a:r>
          </a:p>
          <a:p>
            <a:pPr lvl="1"/>
            <a:r>
              <a:t>Основний текст, рівень 2</a:t>
            </a:r>
          </a:p>
          <a:p>
            <a:pPr lvl="2"/>
            <a:r>
              <a:t>Основний текст, рівень 3</a:t>
            </a:r>
          </a:p>
          <a:p>
            <a:pPr lvl="3"/>
            <a:r>
              <a:t>Основний текст, рівень 4</a:t>
            </a:r>
          </a:p>
          <a:p>
            <a:pPr lvl="4"/>
            <a:r>
              <a:t>Основний текст, рівень 5</a:t>
            </a:r>
          </a:p>
        </p:txBody>
      </p:sp>
      <p:sp>
        <p:nvSpPr>
          <p:cNvPr id="76" name="Google Shape;61;p14"/>
          <p:cNvSpPr txBox="1">
            <a:spLocks noGrp="1"/>
          </p:cNvSpPr>
          <p:nvPr>
            <p:ph type="body" sz="quarter" idx="21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 marL="228600" indent="0">
              <a:buClrTx/>
              <a:buSzTx/>
              <a:buFontTx/>
              <a:buNone/>
              <a:defRPr sz="1600"/>
            </a:pPr>
            <a:endParaRPr/>
          </a:p>
        </p:txBody>
      </p:sp>
      <p:sp>
        <p:nvSpPr>
          <p:cNvPr id="77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‹№›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_WITH_CAPTIO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Текст назви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Текст назви</a:t>
            </a:r>
          </a:p>
        </p:txBody>
      </p:sp>
      <p:sp>
        <p:nvSpPr>
          <p:cNvPr id="85" name="Google Shape;67;p15"/>
          <p:cNvSpPr>
            <a:spLocks noGrp="1"/>
          </p:cNvSpPr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6" name="Основний текст, рівень 1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228600" indent="0">
              <a:buClrTx/>
              <a:buSzTx/>
              <a:buFontTx/>
              <a:buNone/>
              <a:defRPr sz="1600"/>
            </a:lvl1pPr>
            <a:lvl2pPr marL="228600" indent="457200">
              <a:buClrTx/>
              <a:buSzTx/>
              <a:buFontTx/>
              <a:buNone/>
              <a:defRPr sz="1600"/>
            </a:lvl2pPr>
            <a:lvl3pPr marL="228600" indent="914400">
              <a:buClrTx/>
              <a:buSzTx/>
              <a:buFontTx/>
              <a:buNone/>
              <a:defRPr sz="1600"/>
            </a:lvl3pPr>
            <a:lvl4pPr marL="228600" indent="1371600">
              <a:buClrTx/>
              <a:buSzTx/>
              <a:buFontTx/>
              <a:buNone/>
              <a:defRPr sz="1600"/>
            </a:lvl4pPr>
            <a:lvl5pPr marL="228600" indent="1828800">
              <a:buClrTx/>
              <a:buSzTx/>
              <a:buFontTx/>
              <a:buNone/>
              <a:defRPr sz="1600"/>
            </a:lvl5pPr>
          </a:lstStyle>
          <a:p>
            <a:r>
              <a:t>Основний текст, рівень 1</a:t>
            </a:r>
          </a:p>
          <a:p>
            <a:pPr lvl="1"/>
            <a:r>
              <a:t>Основний текст, рівень 2</a:t>
            </a:r>
          </a:p>
          <a:p>
            <a:pPr lvl="2"/>
            <a:r>
              <a:t>Основний текст, рівень 3</a:t>
            </a:r>
          </a:p>
          <a:p>
            <a:pPr lvl="3"/>
            <a:r>
              <a:t>Основний текст, рівень 4</a:t>
            </a:r>
          </a:p>
          <a:p>
            <a:pPr lvl="4"/>
            <a:r>
              <a:t>Основний текст, рівень 5</a:t>
            </a:r>
          </a:p>
        </p:txBody>
      </p:sp>
      <p:sp>
        <p:nvSpPr>
          <p:cNvPr id="87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‹№›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Текст назви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назви</a:t>
            </a:r>
          </a:p>
        </p:txBody>
      </p:sp>
      <p:sp>
        <p:nvSpPr>
          <p:cNvPr id="95" name="Основний текст, рівень 1…"/>
          <p:cNvSpPr txBox="1">
            <a:spLocks noGrp="1"/>
          </p:cNvSpPr>
          <p:nvPr>
            <p:ph type="body" idx="1"/>
          </p:nvPr>
        </p:nvSpPr>
        <p:spPr>
          <a:xfrm rot="5400000">
            <a:off x="3920330" y="-1256506"/>
            <a:ext cx="4351339" cy="10515601"/>
          </a:xfrm>
          <a:prstGeom prst="rect">
            <a:avLst/>
          </a:prstGeom>
        </p:spPr>
        <p:txBody>
          <a:bodyPr/>
          <a:lstStyle/>
          <a:p>
            <a:r>
              <a:t>Основний текст, рівень 1</a:t>
            </a:r>
          </a:p>
          <a:p>
            <a:pPr lvl="1"/>
            <a:r>
              <a:t>Основний текст, рівень 2</a:t>
            </a:r>
          </a:p>
          <a:p>
            <a:pPr lvl="2"/>
            <a:r>
              <a:t>Основний текст, рівень 3</a:t>
            </a:r>
          </a:p>
          <a:p>
            <a:pPr lvl="3"/>
            <a:r>
              <a:t>Основний текст, рівень 4</a:t>
            </a:r>
          </a:p>
          <a:p>
            <a:pPr lvl="4"/>
            <a:r>
              <a:t>Основний текст, рівень 5</a:t>
            </a:r>
          </a:p>
        </p:txBody>
      </p:sp>
      <p:sp>
        <p:nvSpPr>
          <p:cNvPr id="96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‹№›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_TITLE_AND_VERTICAL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Текст назви"/>
          <p:cNvSpPr txBox="1">
            <a:spLocks noGrp="1"/>
          </p:cNvSpPr>
          <p:nvPr>
            <p:ph type="title"/>
          </p:nvPr>
        </p:nvSpPr>
        <p:spPr>
          <a:xfrm rot="5400000">
            <a:off x="7133431" y="1956593"/>
            <a:ext cx="5811839" cy="2628901"/>
          </a:xfrm>
          <a:prstGeom prst="rect">
            <a:avLst/>
          </a:prstGeom>
        </p:spPr>
        <p:txBody>
          <a:bodyPr/>
          <a:lstStyle/>
          <a:p>
            <a:r>
              <a:t>Текст назви</a:t>
            </a:r>
          </a:p>
        </p:txBody>
      </p:sp>
      <p:sp>
        <p:nvSpPr>
          <p:cNvPr id="104" name="Основний текст, рівень 1…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7"/>
            <a:ext cx="5811838" cy="7734301"/>
          </a:xfrm>
          <a:prstGeom prst="rect">
            <a:avLst/>
          </a:prstGeom>
        </p:spPr>
        <p:txBody>
          <a:bodyPr/>
          <a:lstStyle/>
          <a:p>
            <a:r>
              <a:t>Основний текст, рівень 1</a:t>
            </a:r>
          </a:p>
          <a:p>
            <a:pPr lvl="1"/>
            <a:r>
              <a:t>Основний текст, рівень 2</a:t>
            </a:r>
          </a:p>
          <a:p>
            <a:pPr lvl="2"/>
            <a:r>
              <a:t>Основний текст, рівень 3</a:t>
            </a:r>
          </a:p>
          <a:p>
            <a:pPr lvl="3"/>
            <a:r>
              <a:t>Основний текст, рівень 4</a:t>
            </a:r>
          </a:p>
          <a:p>
            <a:pPr lvl="4"/>
            <a:r>
              <a:t>Основний текст, рівень 5</a:t>
            </a:r>
          </a:p>
        </p:txBody>
      </p:sp>
      <p:sp>
        <p:nvSpPr>
          <p:cNvPr id="10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‹№›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назви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 anchor="ctr">
            <a:normAutofit/>
          </a:bodyPr>
          <a:lstStyle/>
          <a:p>
            <a:r>
              <a:t>Текст назви</a:t>
            </a:r>
          </a:p>
        </p:txBody>
      </p:sp>
      <p:sp>
        <p:nvSpPr>
          <p:cNvPr id="3" name="Основний текст, рівень 1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normAutofit/>
          </a:bodyPr>
          <a:lstStyle/>
          <a:p>
            <a:r>
              <a:t>Основний текст, рівень 1</a:t>
            </a:r>
          </a:p>
          <a:p>
            <a:pPr lvl="1"/>
            <a:r>
              <a:t>Основний текст, рівень 2</a:t>
            </a:r>
          </a:p>
          <a:p>
            <a:pPr lvl="2"/>
            <a:r>
              <a:t>Основний текст, рівень 3</a:t>
            </a:r>
          </a:p>
          <a:p>
            <a:pPr lvl="3"/>
            <a:r>
              <a:t>Основний текст, рівень 4</a:t>
            </a:r>
          </a:p>
          <a:p>
            <a:pPr lvl="4"/>
            <a:r>
              <a:t>Основний текст, рівень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095216" y="6414780"/>
            <a:ext cx="258585" cy="248265"/>
          </a:xfrm>
          <a:prstGeom prst="rect">
            <a:avLst/>
          </a:prstGeom>
          <a:ln w="12700">
            <a:miter lim="400000"/>
          </a:ln>
        </p:spPr>
        <p:txBody>
          <a:bodyPr wrap="none" lIns="45699" tIns="45699" rIns="45699" bIns="45699" anchor="ctr">
            <a:spAutoFit/>
          </a:bodyPr>
          <a:lstStyle>
            <a:lvl1pPr algn="r"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‹№›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6" r:id="rId3"/>
    <p:sldLayoutId id="2147483657" r:id="rId4"/>
    <p:sldLayoutId id="2147483658" r:id="rId5"/>
    <p:sldLayoutId id="2147483659" r:id="rId6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titleStyle>
    <p:bodyStyle>
      <a:lvl1pPr marL="457200" marR="0" indent="-3429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ts val="28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971550" marR="0" indent="-40005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ts val="28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1508760" marR="0" indent="-48006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ts val="28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2019300" marR="0" indent="-5334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ts val="28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2476500" marR="0" indent="-5334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ts val="28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2933700" marR="0" indent="-5334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ts val="28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3390900" marR="0" indent="-5334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ts val="28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3848100" marR="0" indent="-5334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ts val="28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4305300" marR="0" indent="-5334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ts val="28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12.t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10" Type="http://schemas.openxmlformats.org/officeDocument/2006/relationships/image" Target="../media/image20.jpe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pasted-movi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56" r="19056"/>
          <a:stretch/>
        </p:blipFill>
        <p:spPr>
          <a:xfrm>
            <a:off x="7401406" y="185737"/>
            <a:ext cx="4014391" cy="64865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323" y="0"/>
                </a:moveTo>
                <a:lnTo>
                  <a:pt x="3203" y="75"/>
                </a:lnTo>
                <a:lnTo>
                  <a:pt x="3212" y="776"/>
                </a:lnTo>
                <a:lnTo>
                  <a:pt x="3212" y="9731"/>
                </a:lnTo>
                <a:lnTo>
                  <a:pt x="0" y="9731"/>
                </a:lnTo>
                <a:lnTo>
                  <a:pt x="0" y="19028"/>
                </a:lnTo>
                <a:lnTo>
                  <a:pt x="6142" y="19028"/>
                </a:lnTo>
                <a:lnTo>
                  <a:pt x="6142" y="21600"/>
                </a:lnTo>
                <a:lnTo>
                  <a:pt x="21600" y="21600"/>
                </a:lnTo>
                <a:lnTo>
                  <a:pt x="21600" y="5896"/>
                </a:lnTo>
                <a:lnTo>
                  <a:pt x="20005" y="5896"/>
                </a:lnTo>
                <a:lnTo>
                  <a:pt x="20005" y="0"/>
                </a:lnTo>
                <a:lnTo>
                  <a:pt x="3323" y="0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116" name="ЗАГОЛОВОК"/>
          <p:cNvSpPr txBox="1"/>
          <p:nvPr/>
        </p:nvSpPr>
        <p:spPr>
          <a:xfrm>
            <a:off x="574792" y="2610561"/>
            <a:ext cx="6635551" cy="20559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110000"/>
              </a:lnSpc>
              <a:defRPr sz="29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algn="ctr"/>
            <a:r>
              <a:rPr lang="uk-UA" dirty="0">
                <a:solidFill>
                  <a:srgbClr val="DE9D41"/>
                </a:solidFill>
              </a:rPr>
              <a:t>Реалізація пілотних </a:t>
            </a:r>
            <a:r>
              <a:rPr lang="uk-UA" dirty="0" err="1">
                <a:solidFill>
                  <a:srgbClr val="DE9D41"/>
                </a:solidFill>
              </a:rPr>
              <a:t>проєктів</a:t>
            </a:r>
            <a:r>
              <a:rPr lang="uk-UA" dirty="0">
                <a:solidFill>
                  <a:srgbClr val="DE9D41"/>
                </a:solidFill>
              </a:rPr>
              <a:t> </a:t>
            </a:r>
            <a:br>
              <a:rPr lang="uk-UA" dirty="0">
                <a:solidFill>
                  <a:srgbClr val="DE9D41"/>
                </a:solidFill>
              </a:rPr>
            </a:br>
            <a:r>
              <a:rPr lang="uk-UA" dirty="0"/>
              <a:t>щодо закупівлі соціальних послуг Фондом соціального захисту осіб з інвалідністю</a:t>
            </a:r>
            <a:endParaRPr sz="3200" dirty="0"/>
          </a:p>
        </p:txBody>
      </p:sp>
      <p:sp>
        <p:nvSpPr>
          <p:cNvPr id="117" name="Прямокутник"/>
          <p:cNvSpPr/>
          <p:nvPr/>
        </p:nvSpPr>
        <p:spPr>
          <a:xfrm>
            <a:off x="383731" y="660227"/>
            <a:ext cx="1270001" cy="167152"/>
          </a:xfrm>
          <a:prstGeom prst="rect">
            <a:avLst/>
          </a:prstGeom>
          <a:solidFill>
            <a:srgbClr val="DD9D3D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18" name="Лінія"/>
          <p:cNvSpPr/>
          <p:nvPr/>
        </p:nvSpPr>
        <p:spPr>
          <a:xfrm flipV="1">
            <a:off x="8532060" y="5377204"/>
            <a:ext cx="1" cy="1317329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9" name="Лінія"/>
          <p:cNvSpPr/>
          <p:nvPr/>
        </p:nvSpPr>
        <p:spPr>
          <a:xfrm>
            <a:off x="7605076" y="5908662"/>
            <a:ext cx="1853967" cy="1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20" name="Лінія"/>
          <p:cNvSpPr/>
          <p:nvPr/>
        </p:nvSpPr>
        <p:spPr>
          <a:xfrm>
            <a:off x="7605076" y="3114817"/>
            <a:ext cx="734352" cy="1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21" name="Лінія"/>
          <p:cNvSpPr/>
          <p:nvPr/>
        </p:nvSpPr>
        <p:spPr>
          <a:xfrm flipV="1">
            <a:off x="11120373" y="1301489"/>
            <a:ext cx="1" cy="1317329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22" name="Лінія"/>
          <p:cNvSpPr/>
          <p:nvPr/>
        </p:nvSpPr>
        <p:spPr>
          <a:xfrm>
            <a:off x="10193390" y="1960153"/>
            <a:ext cx="1853968" cy="1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23" name="Лінія"/>
          <p:cNvSpPr/>
          <p:nvPr/>
        </p:nvSpPr>
        <p:spPr>
          <a:xfrm flipV="1">
            <a:off x="7972252" y="2456153"/>
            <a:ext cx="1" cy="1317329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124" name="pasted-image.pdf" descr="pasted-image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4277" y="743803"/>
            <a:ext cx="2776583" cy="126571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F95DF0-3314-DA20-2098-C1985A40B8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Виноска">
            <a:extLst>
              <a:ext uri="{FF2B5EF4-FFF2-40B4-BE49-F238E27FC236}">
                <a16:creationId xmlns:a16="http://schemas.microsoft.com/office/drawing/2014/main" id="{D7DBE6C3-F954-9A4E-4BFE-9B2BC3E853FC}"/>
              </a:ext>
            </a:extLst>
          </p:cNvPr>
          <p:cNvSpPr/>
          <p:nvPr/>
        </p:nvSpPr>
        <p:spPr>
          <a:xfrm>
            <a:off x="-7829" y="1430692"/>
            <a:ext cx="12207479" cy="14485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18058"/>
                </a:lnTo>
                <a:lnTo>
                  <a:pt x="9075" y="18058"/>
                </a:lnTo>
                <a:lnTo>
                  <a:pt x="9843" y="21600"/>
                </a:lnTo>
                <a:lnTo>
                  <a:pt x="10612" y="18058"/>
                </a:lnTo>
                <a:lnTo>
                  <a:pt x="21600" y="18058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E9D41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pic>
        <p:nvPicPr>
          <p:cNvPr id="127" name="pasted-image.pdf" descr="pasted-image.pdf">
            <a:extLst>
              <a:ext uri="{FF2B5EF4-FFF2-40B4-BE49-F238E27FC236}">
                <a16:creationId xmlns:a16="http://schemas.microsoft.com/office/drawing/2014/main" id="{E575FFDA-8104-0C4E-14BE-D494CA49A1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9944" y="352756"/>
            <a:ext cx="869914" cy="936983"/>
          </a:xfrm>
          <a:prstGeom prst="rect">
            <a:avLst/>
          </a:prstGeom>
          <a:ln w="12700">
            <a:miter lim="400000"/>
          </a:ln>
        </p:spPr>
      </p:pic>
      <p:sp>
        <p:nvSpPr>
          <p:cNvPr id="128" name="ЗАГОЛОВОК СЛАЙДУ">
            <a:extLst>
              <a:ext uri="{FF2B5EF4-FFF2-40B4-BE49-F238E27FC236}">
                <a16:creationId xmlns:a16="http://schemas.microsoft.com/office/drawing/2014/main" id="{D4DD942E-C016-D814-1F13-5C832F4E698E}"/>
              </a:ext>
            </a:extLst>
          </p:cNvPr>
          <p:cNvSpPr txBox="1"/>
          <p:nvPr/>
        </p:nvSpPr>
        <p:spPr>
          <a:xfrm>
            <a:off x="417295" y="527877"/>
            <a:ext cx="92396" cy="5355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90000"/>
              </a:lnSpc>
              <a:defRPr sz="32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endParaRPr/>
          </a:p>
        </p:txBody>
      </p:sp>
      <p:sp>
        <p:nvSpPr>
          <p:cNvPr id="129" name="Прямокутник">
            <a:extLst>
              <a:ext uri="{FF2B5EF4-FFF2-40B4-BE49-F238E27FC236}">
                <a16:creationId xmlns:a16="http://schemas.microsoft.com/office/drawing/2014/main" id="{673D9031-A044-5DEA-0DA7-11E5E645167F}"/>
              </a:ext>
            </a:extLst>
          </p:cNvPr>
          <p:cNvSpPr/>
          <p:nvPr/>
        </p:nvSpPr>
        <p:spPr>
          <a:xfrm>
            <a:off x="-7829" y="621057"/>
            <a:ext cx="7761103" cy="29864"/>
          </a:xfrm>
          <a:prstGeom prst="rect">
            <a:avLst/>
          </a:prstGeom>
          <a:solidFill>
            <a:srgbClr val="DD9D3D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30" name="ОСНОВНИЙ МЕСЕДЖ">
            <a:extLst>
              <a:ext uri="{FF2B5EF4-FFF2-40B4-BE49-F238E27FC236}">
                <a16:creationId xmlns:a16="http://schemas.microsoft.com/office/drawing/2014/main" id="{E3BAC925-5F79-5E3F-F883-D85A5102CB1F}"/>
              </a:ext>
            </a:extLst>
          </p:cNvPr>
          <p:cNvSpPr txBox="1"/>
          <p:nvPr/>
        </p:nvSpPr>
        <p:spPr>
          <a:xfrm>
            <a:off x="309521" y="1619396"/>
            <a:ext cx="11268158" cy="12357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algn="just" defTabSz="711200">
              <a:lnSpc>
                <a:spcPct val="110000"/>
              </a:lnSpc>
              <a:spcBef>
                <a:spcPts val="600"/>
              </a:spcBef>
              <a:defRPr sz="1600" b="1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algn="ctr"/>
            <a:r>
              <a:rPr lang="uk-UA" dirty="0">
                <a:solidFill>
                  <a:schemeClr val="bg1"/>
                </a:solidFill>
              </a:rPr>
              <a:t>Постанова Кабінету Міністрів України від 25.06.2025 № 764 </a:t>
            </a:r>
            <a:br>
              <a:rPr lang="uk-UA" dirty="0">
                <a:solidFill>
                  <a:schemeClr val="bg1"/>
                </a:solidFill>
              </a:rPr>
            </a:br>
            <a:r>
              <a:rPr lang="uk-UA" dirty="0">
                <a:solidFill>
                  <a:srgbClr val="002060"/>
                </a:solidFill>
              </a:rPr>
              <a:t>«Про реалізацію експериментального проекту із закупівлі соціальної послуги з комплексного розвитку та догляду дітей з інвалідністю»</a:t>
            </a:r>
          </a:p>
          <a:p>
            <a:pPr algn="ctr"/>
            <a:endParaRPr sz="15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83A9D5-2CD8-1B6E-9249-F1B01FC7AF76}"/>
              </a:ext>
            </a:extLst>
          </p:cNvPr>
          <p:cNvSpPr txBox="1"/>
          <p:nvPr/>
        </p:nvSpPr>
        <p:spPr>
          <a:xfrm>
            <a:off x="726525" y="3429000"/>
            <a:ext cx="10936688" cy="216982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uk-UA" sz="1500" b="1" dirty="0">
                <a:solidFill>
                  <a:srgbClr val="002060"/>
                </a:solidFill>
                <a:latin typeface="+mj-lt"/>
              </a:rPr>
              <a:t>На офіційному веб-сайті в рубриці </a:t>
            </a:r>
            <a:r>
              <a:rPr lang="uk-UA" sz="1500" b="1" dirty="0">
                <a:solidFill>
                  <a:srgbClr val="DE9D41"/>
                </a:solidFill>
                <a:latin typeface="+mj-lt"/>
              </a:rPr>
              <a:t>«Реалізація пілотних проектів щодо закупівлі </a:t>
            </a:r>
            <a:r>
              <a:rPr lang="uk-UA" sz="1500" b="1" dirty="0" err="1">
                <a:solidFill>
                  <a:srgbClr val="DE9D41"/>
                </a:solidFill>
                <a:latin typeface="+mj-lt"/>
              </a:rPr>
              <a:t>соцпослуг</a:t>
            </a:r>
            <a:r>
              <a:rPr lang="uk-UA" sz="1500" b="1" dirty="0">
                <a:solidFill>
                  <a:srgbClr val="DE9D41"/>
                </a:solidFill>
                <a:latin typeface="+mj-lt"/>
              </a:rPr>
              <a:t>», </a:t>
            </a:r>
            <a:r>
              <a:rPr lang="uk-UA" sz="1500" b="1" dirty="0">
                <a:solidFill>
                  <a:srgbClr val="002060"/>
                </a:solidFill>
                <a:latin typeface="+mj-lt"/>
              </a:rPr>
              <a:t>в підрубриці </a:t>
            </a:r>
            <a:r>
              <a:rPr lang="uk-UA" sz="1500" b="1" dirty="0">
                <a:solidFill>
                  <a:srgbClr val="DE9D41"/>
                </a:solidFill>
                <a:latin typeface="+mj-lt"/>
              </a:rPr>
              <a:t>«Соціальна послуга з комплексного розвитку та догляду дітей з інвалідністю» </a:t>
            </a:r>
            <a:r>
              <a:rPr lang="uk-UA" sz="1500" b="1" dirty="0">
                <a:solidFill>
                  <a:srgbClr val="002060"/>
                </a:solidFill>
                <a:latin typeface="+mj-lt"/>
              </a:rPr>
              <a:t>у підрубриці </a:t>
            </a:r>
            <a:r>
              <a:rPr lang="uk-UA" sz="1500" b="1" dirty="0">
                <a:solidFill>
                  <a:srgbClr val="DE9D41"/>
                </a:solidFill>
                <a:latin typeface="+mj-lt"/>
              </a:rPr>
              <a:t>«Навчальні матеріали» </a:t>
            </a:r>
            <a:r>
              <a:rPr lang="uk-UA" sz="1500" b="1" dirty="0">
                <a:solidFill>
                  <a:srgbClr val="002060"/>
                </a:solidFill>
                <a:latin typeface="+mj-lt"/>
              </a:rPr>
              <a:t>розміщені: </a:t>
            </a:r>
            <a:r>
              <a:rPr lang="uk-UA" sz="1500" b="1" dirty="0">
                <a:solidFill>
                  <a:srgbClr val="DE9D41"/>
                </a:solidFill>
                <a:latin typeface="+mj-lt"/>
              </a:rPr>
              <a:t>Презентація</a:t>
            </a:r>
            <a:r>
              <a:rPr lang="uk-UA" sz="1500" b="1" dirty="0">
                <a:solidFill>
                  <a:srgbClr val="002060"/>
                </a:solidFill>
                <a:latin typeface="+mj-lt"/>
              </a:rPr>
              <a:t> "Участь територіальних громад у експериментальному проекті із закупівлі соціальної послуги з комплексного розвитку та догляду дітей з інвалідністю, постанова КМУ від 25.06.2025 №764 «Про реалізацію експериментального проекту із закупівлі соціальної послуги з комплексного розвитку та догляду дітей з інвалідністю»"  та ЗАПИС НАРАДИ від 08.08.2025 "Реалізація проекту із закупівлі </a:t>
            </a:r>
            <a:r>
              <a:rPr lang="uk-UA" sz="1500" b="1" dirty="0" err="1">
                <a:solidFill>
                  <a:srgbClr val="002060"/>
                </a:solidFill>
                <a:latin typeface="+mj-lt"/>
              </a:rPr>
              <a:t>соцпослуги</a:t>
            </a:r>
            <a:r>
              <a:rPr lang="uk-UA" sz="1500" b="1" dirty="0">
                <a:solidFill>
                  <a:srgbClr val="002060"/>
                </a:solidFill>
                <a:latin typeface="+mj-lt"/>
              </a:rPr>
              <a:t> з комплексного розвитку та догляду дітей з інвалідністю".</a:t>
            </a:r>
          </a:p>
          <a:p>
            <a:r>
              <a:rPr lang="uk-UA" sz="1500" b="1" dirty="0">
                <a:solidFill>
                  <a:srgbClr val="002060"/>
                </a:solidFill>
                <a:latin typeface="+mj-lt"/>
              </a:rPr>
              <a:t>Для реалізації </a:t>
            </a:r>
            <a:r>
              <a:rPr lang="uk-UA" sz="1500" b="1" dirty="0" err="1">
                <a:solidFill>
                  <a:srgbClr val="002060"/>
                </a:solidFill>
                <a:latin typeface="+mj-lt"/>
              </a:rPr>
              <a:t>проєкту</a:t>
            </a:r>
            <a:r>
              <a:rPr lang="uk-UA" sz="1500" b="1" dirty="0">
                <a:solidFill>
                  <a:srgbClr val="002060"/>
                </a:solidFill>
                <a:latin typeface="+mj-lt"/>
              </a:rPr>
              <a:t> відповідно до Постанови № 764 </a:t>
            </a:r>
            <a:r>
              <a:rPr lang="uk-UA" sz="1500" b="1" dirty="0">
                <a:solidFill>
                  <a:srgbClr val="DE9D41"/>
                </a:solidFill>
                <a:latin typeface="+mj-lt"/>
              </a:rPr>
              <a:t>планується залучення понад 100 надавачів соціальних послуг. </a:t>
            </a: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C0DC0412-872C-D9D4-3D35-A223E9907F52}"/>
              </a:ext>
            </a:extLst>
          </p:cNvPr>
          <p:cNvSpPr/>
          <p:nvPr/>
        </p:nvSpPr>
        <p:spPr>
          <a:xfrm>
            <a:off x="844750" y="6053604"/>
            <a:ext cx="1070023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dirty="0"/>
          </a:p>
        </p:txBody>
      </p:sp>
      <p:sp>
        <p:nvSpPr>
          <p:cNvPr id="6" name="Лінія">
            <a:extLst>
              <a:ext uri="{FF2B5EF4-FFF2-40B4-BE49-F238E27FC236}">
                <a16:creationId xmlns:a16="http://schemas.microsoft.com/office/drawing/2014/main" id="{78012827-5610-D4BA-B73B-D74F1CFF0ADB}"/>
              </a:ext>
            </a:extLst>
          </p:cNvPr>
          <p:cNvSpPr/>
          <p:nvPr/>
        </p:nvSpPr>
        <p:spPr>
          <a:xfrm flipV="1">
            <a:off x="10572756" y="2919468"/>
            <a:ext cx="9526" cy="900477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8" name="Лінія">
            <a:extLst>
              <a:ext uri="{FF2B5EF4-FFF2-40B4-BE49-F238E27FC236}">
                <a16:creationId xmlns:a16="http://schemas.microsoft.com/office/drawing/2014/main" id="{AC3DB027-8A83-D341-7373-5668CA4DB1EF}"/>
              </a:ext>
            </a:extLst>
          </p:cNvPr>
          <p:cNvSpPr/>
          <p:nvPr/>
        </p:nvSpPr>
        <p:spPr>
          <a:xfrm>
            <a:off x="8205688" y="4495711"/>
            <a:ext cx="654174" cy="1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" name="Лінія">
            <a:extLst>
              <a:ext uri="{FF2B5EF4-FFF2-40B4-BE49-F238E27FC236}">
                <a16:creationId xmlns:a16="http://schemas.microsoft.com/office/drawing/2014/main" id="{764C8434-F93A-BECD-C270-45A44EA2C283}"/>
              </a:ext>
            </a:extLst>
          </p:cNvPr>
          <p:cNvSpPr/>
          <p:nvPr/>
        </p:nvSpPr>
        <p:spPr>
          <a:xfrm>
            <a:off x="8537624" y="6424904"/>
            <a:ext cx="654174" cy="1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2" name="Лінія">
            <a:extLst>
              <a:ext uri="{FF2B5EF4-FFF2-40B4-BE49-F238E27FC236}">
                <a16:creationId xmlns:a16="http://schemas.microsoft.com/office/drawing/2014/main" id="{4C29EDB2-50C2-EE17-C60B-00648EE9A359}"/>
              </a:ext>
            </a:extLst>
          </p:cNvPr>
          <p:cNvSpPr/>
          <p:nvPr/>
        </p:nvSpPr>
        <p:spPr>
          <a:xfrm flipV="1">
            <a:off x="8362956" y="3819945"/>
            <a:ext cx="9526" cy="900477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13" name="Лінія">
            <a:extLst>
              <a:ext uri="{FF2B5EF4-FFF2-40B4-BE49-F238E27FC236}">
                <a16:creationId xmlns:a16="http://schemas.microsoft.com/office/drawing/2014/main" id="{388D900A-E9C4-6CC9-E3C6-10AC99C2CE5C}"/>
              </a:ext>
            </a:extLst>
          </p:cNvPr>
          <p:cNvSpPr/>
          <p:nvPr/>
        </p:nvSpPr>
        <p:spPr>
          <a:xfrm flipV="1">
            <a:off x="8686806" y="5885539"/>
            <a:ext cx="9526" cy="900477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14" name="Лінія">
            <a:extLst>
              <a:ext uri="{FF2B5EF4-FFF2-40B4-BE49-F238E27FC236}">
                <a16:creationId xmlns:a16="http://schemas.microsoft.com/office/drawing/2014/main" id="{FA54C512-B5C5-8925-7E11-1F464D9C0BA3}"/>
              </a:ext>
            </a:extLst>
          </p:cNvPr>
          <p:cNvSpPr/>
          <p:nvPr/>
        </p:nvSpPr>
        <p:spPr>
          <a:xfrm>
            <a:off x="10151954" y="3429000"/>
            <a:ext cx="654174" cy="1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7" name="Лінія">
            <a:extLst>
              <a:ext uri="{FF2B5EF4-FFF2-40B4-BE49-F238E27FC236}">
                <a16:creationId xmlns:a16="http://schemas.microsoft.com/office/drawing/2014/main" id="{688CDA20-327A-00B0-BAE0-874D48C19895}"/>
              </a:ext>
            </a:extLst>
          </p:cNvPr>
          <p:cNvSpPr/>
          <p:nvPr/>
        </p:nvSpPr>
        <p:spPr>
          <a:xfrm>
            <a:off x="7099100" y="4640203"/>
            <a:ext cx="654174" cy="1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8" name="Лінія">
            <a:extLst>
              <a:ext uri="{FF2B5EF4-FFF2-40B4-BE49-F238E27FC236}">
                <a16:creationId xmlns:a16="http://schemas.microsoft.com/office/drawing/2014/main" id="{971E5E93-6F49-393B-0C3F-129F283D09E3}"/>
              </a:ext>
            </a:extLst>
          </p:cNvPr>
          <p:cNvSpPr/>
          <p:nvPr/>
        </p:nvSpPr>
        <p:spPr>
          <a:xfrm>
            <a:off x="10479041" y="3666102"/>
            <a:ext cx="654174" cy="1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9" name="Лінія">
            <a:extLst>
              <a:ext uri="{FF2B5EF4-FFF2-40B4-BE49-F238E27FC236}">
                <a16:creationId xmlns:a16="http://schemas.microsoft.com/office/drawing/2014/main" id="{1DD44EB3-E683-AEE9-4DB3-0BB62F5345FA}"/>
              </a:ext>
            </a:extLst>
          </p:cNvPr>
          <p:cNvSpPr/>
          <p:nvPr/>
        </p:nvSpPr>
        <p:spPr>
          <a:xfrm>
            <a:off x="7630954" y="6434720"/>
            <a:ext cx="654174" cy="1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1" name="Лінія">
            <a:extLst>
              <a:ext uri="{FF2B5EF4-FFF2-40B4-BE49-F238E27FC236}">
                <a16:creationId xmlns:a16="http://schemas.microsoft.com/office/drawing/2014/main" id="{797AB152-4351-B4BC-AF39-BE633251767C}"/>
              </a:ext>
            </a:extLst>
          </p:cNvPr>
          <p:cNvSpPr/>
          <p:nvPr/>
        </p:nvSpPr>
        <p:spPr>
          <a:xfrm flipV="1">
            <a:off x="10948989" y="3250051"/>
            <a:ext cx="9526" cy="900477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22" name="Лінія">
            <a:extLst>
              <a:ext uri="{FF2B5EF4-FFF2-40B4-BE49-F238E27FC236}">
                <a16:creationId xmlns:a16="http://schemas.microsoft.com/office/drawing/2014/main" id="{1C976E07-CA34-CECC-5DBF-E960D1AEE753}"/>
              </a:ext>
            </a:extLst>
          </p:cNvPr>
          <p:cNvSpPr/>
          <p:nvPr/>
        </p:nvSpPr>
        <p:spPr>
          <a:xfrm flipV="1">
            <a:off x="7368278" y="4230393"/>
            <a:ext cx="9526" cy="900477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61D20B7B-012E-191A-9C0B-2FE3A18A754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" name="AutoShape 4">
            <a:extLst>
              <a:ext uri="{FF2B5EF4-FFF2-40B4-BE49-F238E27FC236}">
                <a16:creationId xmlns:a16="http://schemas.microsoft.com/office/drawing/2014/main" id="{B6B243FF-87FC-4BD5-95AC-46844F26201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89315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push dir="u"/>
      </p:transition>
    </mc:Choice>
    <mc:Fallback xmlns="">
      <p:transition spd="slow">
        <p:push dir="u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48CC96-4501-E440-57EC-9D00996455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Виноска">
            <a:extLst>
              <a:ext uri="{FF2B5EF4-FFF2-40B4-BE49-F238E27FC236}">
                <a16:creationId xmlns:a16="http://schemas.microsoft.com/office/drawing/2014/main" id="{40A90E9B-447A-D7DF-9140-DCF4938E9EFF}"/>
              </a:ext>
            </a:extLst>
          </p:cNvPr>
          <p:cNvSpPr/>
          <p:nvPr/>
        </p:nvSpPr>
        <p:spPr>
          <a:xfrm>
            <a:off x="-7829" y="1430692"/>
            <a:ext cx="12207479" cy="14485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18058"/>
                </a:lnTo>
                <a:lnTo>
                  <a:pt x="9075" y="18058"/>
                </a:lnTo>
                <a:lnTo>
                  <a:pt x="9843" y="21600"/>
                </a:lnTo>
                <a:lnTo>
                  <a:pt x="10612" y="18058"/>
                </a:lnTo>
                <a:lnTo>
                  <a:pt x="21600" y="18058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E9D41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pic>
        <p:nvPicPr>
          <p:cNvPr id="127" name="pasted-image.pdf" descr="pasted-image.pdf">
            <a:extLst>
              <a:ext uri="{FF2B5EF4-FFF2-40B4-BE49-F238E27FC236}">
                <a16:creationId xmlns:a16="http://schemas.microsoft.com/office/drawing/2014/main" id="{5EEC14EE-B9AB-86EA-085A-27FCF6EA50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9944" y="352756"/>
            <a:ext cx="869914" cy="936983"/>
          </a:xfrm>
          <a:prstGeom prst="rect">
            <a:avLst/>
          </a:prstGeom>
          <a:ln w="12700">
            <a:miter lim="400000"/>
          </a:ln>
        </p:spPr>
      </p:pic>
      <p:sp>
        <p:nvSpPr>
          <p:cNvPr id="128" name="ЗАГОЛОВОК СЛАЙДУ">
            <a:extLst>
              <a:ext uri="{FF2B5EF4-FFF2-40B4-BE49-F238E27FC236}">
                <a16:creationId xmlns:a16="http://schemas.microsoft.com/office/drawing/2014/main" id="{1DF5E9AD-2F71-11EF-ACF0-0CECE6AA7F69}"/>
              </a:ext>
            </a:extLst>
          </p:cNvPr>
          <p:cNvSpPr txBox="1"/>
          <p:nvPr/>
        </p:nvSpPr>
        <p:spPr>
          <a:xfrm>
            <a:off x="417295" y="527877"/>
            <a:ext cx="92396" cy="5355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90000"/>
              </a:lnSpc>
              <a:defRPr sz="32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endParaRPr/>
          </a:p>
        </p:txBody>
      </p:sp>
      <p:sp>
        <p:nvSpPr>
          <p:cNvPr id="129" name="Прямокутник">
            <a:extLst>
              <a:ext uri="{FF2B5EF4-FFF2-40B4-BE49-F238E27FC236}">
                <a16:creationId xmlns:a16="http://schemas.microsoft.com/office/drawing/2014/main" id="{3F29EF4C-A24B-6624-5313-70214883CA47}"/>
              </a:ext>
            </a:extLst>
          </p:cNvPr>
          <p:cNvSpPr/>
          <p:nvPr/>
        </p:nvSpPr>
        <p:spPr>
          <a:xfrm>
            <a:off x="-7829" y="621057"/>
            <a:ext cx="7761103" cy="29864"/>
          </a:xfrm>
          <a:prstGeom prst="rect">
            <a:avLst/>
          </a:prstGeom>
          <a:solidFill>
            <a:srgbClr val="DD9D3D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30" name="ОСНОВНИЙ МЕСЕДЖ">
            <a:extLst>
              <a:ext uri="{FF2B5EF4-FFF2-40B4-BE49-F238E27FC236}">
                <a16:creationId xmlns:a16="http://schemas.microsoft.com/office/drawing/2014/main" id="{977DF3DC-247A-D4CF-7564-CB29D5F43E73}"/>
              </a:ext>
            </a:extLst>
          </p:cNvPr>
          <p:cNvSpPr txBox="1"/>
          <p:nvPr/>
        </p:nvSpPr>
        <p:spPr>
          <a:xfrm>
            <a:off x="309521" y="1510461"/>
            <a:ext cx="11268158" cy="1032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algn="just" defTabSz="711200">
              <a:lnSpc>
                <a:spcPct val="110000"/>
              </a:lnSpc>
              <a:spcBef>
                <a:spcPts val="600"/>
              </a:spcBef>
              <a:defRPr sz="1600" b="1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algn="ctr"/>
            <a:r>
              <a:rPr lang="uk-UA" sz="1700" dirty="0">
                <a:solidFill>
                  <a:schemeClr val="bg1"/>
                </a:solidFill>
              </a:rPr>
              <a:t>Постанова Кабінету Міністрів України від 2 липня 2025 р. № 788 </a:t>
            </a:r>
          </a:p>
          <a:p>
            <a:pPr algn="ctr"/>
            <a:r>
              <a:rPr lang="uk-UA" sz="1700" dirty="0">
                <a:solidFill>
                  <a:srgbClr val="002060"/>
                </a:solidFill>
              </a:rPr>
              <a:t>«Про реалізацію експериментального проекту щодо запровадження договірної форми надання соціальної складової послуги раннього втручання» </a:t>
            </a:r>
            <a:endParaRPr sz="1700" dirty="0">
              <a:solidFill>
                <a:srgbClr val="00206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54792A-F9C0-DE5A-83DE-CFC482919EA6}"/>
              </a:ext>
            </a:extLst>
          </p:cNvPr>
          <p:cNvSpPr txBox="1"/>
          <p:nvPr/>
        </p:nvSpPr>
        <p:spPr>
          <a:xfrm>
            <a:off x="164688" y="2973985"/>
            <a:ext cx="6735968" cy="41857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uk-UA" b="1" dirty="0">
                <a:solidFill>
                  <a:srgbClr val="DE9D41"/>
                </a:solidFill>
                <a:latin typeface="+mj-lt"/>
              </a:rPr>
              <a:t>Фонд є учасником </a:t>
            </a:r>
            <a:r>
              <a:rPr lang="uk-UA" b="1" dirty="0">
                <a:solidFill>
                  <a:srgbClr val="002060"/>
                </a:solidFill>
                <a:latin typeface="+mj-lt"/>
              </a:rPr>
              <a:t>експериментального проекту, </a:t>
            </a:r>
            <a:r>
              <a:rPr lang="uk-UA" b="1" dirty="0">
                <a:solidFill>
                  <a:srgbClr val="DE9D41"/>
                </a:solidFill>
                <a:latin typeface="+mj-lt"/>
              </a:rPr>
              <a:t>відповідальним </a:t>
            </a:r>
            <a:r>
              <a:rPr lang="uk-UA" b="1" dirty="0">
                <a:solidFill>
                  <a:srgbClr val="002060"/>
                </a:solidFill>
                <a:latin typeface="+mj-lt"/>
              </a:rPr>
              <a:t>за забезпечення запровадження договірної форми надання соціальної складової послуги раннього втручання.</a:t>
            </a:r>
          </a:p>
          <a:p>
            <a:endParaRPr lang="uk-UA" b="1" dirty="0">
              <a:solidFill>
                <a:srgbClr val="002060"/>
              </a:solidFill>
              <a:latin typeface="+mj-lt"/>
            </a:endParaRPr>
          </a:p>
          <a:p>
            <a:r>
              <a:rPr lang="uk-UA" b="1" dirty="0">
                <a:solidFill>
                  <a:srgbClr val="002060"/>
                </a:solidFill>
                <a:latin typeface="+mj-lt"/>
              </a:rPr>
              <a:t>Реалізація експериментального проекту ґрунтується на комплексному системному міждисциплінарному/ </a:t>
            </a:r>
            <a:r>
              <a:rPr lang="uk-UA" b="1" dirty="0" err="1">
                <a:solidFill>
                  <a:srgbClr val="002060"/>
                </a:solidFill>
                <a:latin typeface="+mj-lt"/>
              </a:rPr>
              <a:t>трансдисциплінарному</a:t>
            </a:r>
            <a:r>
              <a:rPr lang="uk-UA" b="1" dirty="0">
                <a:solidFill>
                  <a:srgbClr val="002060"/>
                </a:solidFill>
                <a:latin typeface="+mj-lt"/>
              </a:rPr>
              <a:t> підході до надання соціальної складової послуги, передбачає скоординовану організацію ефективної комунікації та взаємодії, зокрема електронної інформаційної взаємодії, між Мінсоцполітики, </a:t>
            </a:r>
            <a:r>
              <a:rPr lang="uk-UA" b="1" dirty="0" err="1">
                <a:solidFill>
                  <a:srgbClr val="002060"/>
                </a:solidFill>
                <a:latin typeface="+mj-lt"/>
              </a:rPr>
              <a:t>Нацсоцслужбою</a:t>
            </a:r>
            <a:r>
              <a:rPr lang="uk-UA" b="1" dirty="0">
                <a:solidFill>
                  <a:srgbClr val="002060"/>
                </a:solidFill>
                <a:latin typeface="+mj-lt"/>
              </a:rPr>
              <a:t>, Державною службою у справах дітей, Фондом соціального захисту осіб з інвалідністю, обласними, Київською міською держадміністраціями (відповідними військовими адміністраціями), а також виконавчими органами сільських, селищних, міських, районних у містах (у разі їх утворення) рад, військовими адміністраціями населених пунктів (у разі їх утворення), надавачами, надавачами соціальних послуг, закладами охорони здоров’я, </a:t>
            </a:r>
            <a:r>
              <a:rPr lang="uk-UA" b="1" dirty="0" err="1">
                <a:solidFill>
                  <a:srgbClr val="002060"/>
                </a:solidFill>
                <a:latin typeface="+mj-lt"/>
              </a:rPr>
              <a:t>інклюзивно</a:t>
            </a:r>
            <a:r>
              <a:rPr lang="uk-UA" b="1" dirty="0">
                <a:solidFill>
                  <a:srgbClr val="002060"/>
                </a:solidFill>
                <a:latin typeface="+mj-lt"/>
              </a:rPr>
              <a:t>-ресурсними центрами, іншими підприємствами, установами та організаціями незалежно від форми власності.</a:t>
            </a:r>
          </a:p>
          <a:p>
            <a:endParaRPr lang="uk-UA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229F27A3-424D-BD05-E87E-696E0B2AE7F9}"/>
              </a:ext>
            </a:extLst>
          </p:cNvPr>
          <p:cNvSpPr/>
          <p:nvPr/>
        </p:nvSpPr>
        <p:spPr>
          <a:xfrm>
            <a:off x="844750" y="6053604"/>
            <a:ext cx="1070023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dirty="0"/>
          </a:p>
        </p:txBody>
      </p:sp>
      <p:sp>
        <p:nvSpPr>
          <p:cNvPr id="6" name="Лінія">
            <a:extLst>
              <a:ext uri="{FF2B5EF4-FFF2-40B4-BE49-F238E27FC236}">
                <a16:creationId xmlns:a16="http://schemas.microsoft.com/office/drawing/2014/main" id="{E16DBF76-8197-526F-02AD-4375BF1FE816}"/>
              </a:ext>
            </a:extLst>
          </p:cNvPr>
          <p:cNvSpPr/>
          <p:nvPr/>
        </p:nvSpPr>
        <p:spPr>
          <a:xfrm flipV="1">
            <a:off x="10572756" y="2919468"/>
            <a:ext cx="9526" cy="900477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8" name="Лінія">
            <a:extLst>
              <a:ext uri="{FF2B5EF4-FFF2-40B4-BE49-F238E27FC236}">
                <a16:creationId xmlns:a16="http://schemas.microsoft.com/office/drawing/2014/main" id="{51954126-53B6-C767-0B0B-5ED735DF3E4B}"/>
              </a:ext>
            </a:extLst>
          </p:cNvPr>
          <p:cNvSpPr/>
          <p:nvPr/>
        </p:nvSpPr>
        <p:spPr>
          <a:xfrm>
            <a:off x="8205688" y="4495711"/>
            <a:ext cx="654174" cy="1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" name="Лінія">
            <a:extLst>
              <a:ext uri="{FF2B5EF4-FFF2-40B4-BE49-F238E27FC236}">
                <a16:creationId xmlns:a16="http://schemas.microsoft.com/office/drawing/2014/main" id="{1AE65F64-944B-222A-F8B5-E730529EFE4C}"/>
              </a:ext>
            </a:extLst>
          </p:cNvPr>
          <p:cNvSpPr/>
          <p:nvPr/>
        </p:nvSpPr>
        <p:spPr>
          <a:xfrm>
            <a:off x="8537624" y="6424904"/>
            <a:ext cx="654174" cy="1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2" name="Лінія">
            <a:extLst>
              <a:ext uri="{FF2B5EF4-FFF2-40B4-BE49-F238E27FC236}">
                <a16:creationId xmlns:a16="http://schemas.microsoft.com/office/drawing/2014/main" id="{7320AF4C-797C-EABC-2E61-5DC42E9CCF85}"/>
              </a:ext>
            </a:extLst>
          </p:cNvPr>
          <p:cNvSpPr/>
          <p:nvPr/>
        </p:nvSpPr>
        <p:spPr>
          <a:xfrm flipV="1">
            <a:off x="8362956" y="3819945"/>
            <a:ext cx="9526" cy="900477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13" name="Лінія">
            <a:extLst>
              <a:ext uri="{FF2B5EF4-FFF2-40B4-BE49-F238E27FC236}">
                <a16:creationId xmlns:a16="http://schemas.microsoft.com/office/drawing/2014/main" id="{B74E4DFD-22BE-CAB5-7613-1780A9F66C4D}"/>
              </a:ext>
            </a:extLst>
          </p:cNvPr>
          <p:cNvSpPr/>
          <p:nvPr/>
        </p:nvSpPr>
        <p:spPr>
          <a:xfrm flipV="1">
            <a:off x="8686806" y="5885539"/>
            <a:ext cx="9526" cy="900477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14" name="Лінія">
            <a:extLst>
              <a:ext uri="{FF2B5EF4-FFF2-40B4-BE49-F238E27FC236}">
                <a16:creationId xmlns:a16="http://schemas.microsoft.com/office/drawing/2014/main" id="{50CBC49D-3EE4-FA0B-91F5-5854448F6531}"/>
              </a:ext>
            </a:extLst>
          </p:cNvPr>
          <p:cNvSpPr/>
          <p:nvPr/>
        </p:nvSpPr>
        <p:spPr>
          <a:xfrm>
            <a:off x="10151954" y="3429000"/>
            <a:ext cx="654174" cy="1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16" name="pasted-movie.png">
            <a:extLst>
              <a:ext uri="{FF2B5EF4-FFF2-40B4-BE49-F238E27FC236}">
                <a16:creationId xmlns:a16="http://schemas.microsoft.com/office/drawing/2014/main" id="{BDAFA6EB-57B1-DD07-FD72-BDDF966BB5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88" r="10588"/>
          <a:stretch/>
        </p:blipFill>
        <p:spPr>
          <a:xfrm>
            <a:off x="7067723" y="3103983"/>
            <a:ext cx="4248150" cy="35579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95" y="0"/>
                </a:moveTo>
                <a:lnTo>
                  <a:pt x="1569" y="3"/>
                </a:lnTo>
                <a:lnTo>
                  <a:pt x="1476" y="95"/>
                </a:lnTo>
                <a:lnTo>
                  <a:pt x="1476" y="9323"/>
                </a:lnTo>
                <a:lnTo>
                  <a:pt x="0" y="9323"/>
                </a:lnTo>
                <a:lnTo>
                  <a:pt x="0" y="20171"/>
                </a:lnTo>
                <a:lnTo>
                  <a:pt x="4214" y="20171"/>
                </a:lnTo>
                <a:lnTo>
                  <a:pt x="4214" y="21600"/>
                </a:lnTo>
                <a:lnTo>
                  <a:pt x="21600" y="21600"/>
                </a:lnTo>
                <a:lnTo>
                  <a:pt x="21600" y="14043"/>
                </a:lnTo>
                <a:lnTo>
                  <a:pt x="21600" y="3494"/>
                </a:lnTo>
                <a:lnTo>
                  <a:pt x="19560" y="3494"/>
                </a:lnTo>
                <a:lnTo>
                  <a:pt x="19560" y="0"/>
                </a:lnTo>
                <a:lnTo>
                  <a:pt x="2195" y="0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17" name="Лінія">
            <a:extLst>
              <a:ext uri="{FF2B5EF4-FFF2-40B4-BE49-F238E27FC236}">
                <a16:creationId xmlns:a16="http://schemas.microsoft.com/office/drawing/2014/main" id="{E78069E1-9876-0424-0134-C71745E1D03C}"/>
              </a:ext>
            </a:extLst>
          </p:cNvPr>
          <p:cNvSpPr/>
          <p:nvPr/>
        </p:nvSpPr>
        <p:spPr>
          <a:xfrm>
            <a:off x="7099100" y="4640203"/>
            <a:ext cx="654174" cy="1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8" name="Лінія">
            <a:extLst>
              <a:ext uri="{FF2B5EF4-FFF2-40B4-BE49-F238E27FC236}">
                <a16:creationId xmlns:a16="http://schemas.microsoft.com/office/drawing/2014/main" id="{B91E239E-F2AF-2A82-8A50-1BF1C54B08DE}"/>
              </a:ext>
            </a:extLst>
          </p:cNvPr>
          <p:cNvSpPr/>
          <p:nvPr/>
        </p:nvSpPr>
        <p:spPr>
          <a:xfrm>
            <a:off x="10479041" y="3666102"/>
            <a:ext cx="654174" cy="1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9" name="Лінія">
            <a:extLst>
              <a:ext uri="{FF2B5EF4-FFF2-40B4-BE49-F238E27FC236}">
                <a16:creationId xmlns:a16="http://schemas.microsoft.com/office/drawing/2014/main" id="{A8674838-8DE5-1920-E174-15AE8BA552CE}"/>
              </a:ext>
            </a:extLst>
          </p:cNvPr>
          <p:cNvSpPr/>
          <p:nvPr/>
        </p:nvSpPr>
        <p:spPr>
          <a:xfrm>
            <a:off x="7630954" y="6434720"/>
            <a:ext cx="654174" cy="1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1" name="Лінія">
            <a:extLst>
              <a:ext uri="{FF2B5EF4-FFF2-40B4-BE49-F238E27FC236}">
                <a16:creationId xmlns:a16="http://schemas.microsoft.com/office/drawing/2014/main" id="{33371FB0-63BD-42C0-A2B4-314D5701658B}"/>
              </a:ext>
            </a:extLst>
          </p:cNvPr>
          <p:cNvSpPr/>
          <p:nvPr/>
        </p:nvSpPr>
        <p:spPr>
          <a:xfrm flipV="1">
            <a:off x="10948989" y="3250051"/>
            <a:ext cx="9526" cy="900477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22" name="Лінія">
            <a:extLst>
              <a:ext uri="{FF2B5EF4-FFF2-40B4-BE49-F238E27FC236}">
                <a16:creationId xmlns:a16="http://schemas.microsoft.com/office/drawing/2014/main" id="{CB3868D0-E749-B293-8310-F264019A6B0A}"/>
              </a:ext>
            </a:extLst>
          </p:cNvPr>
          <p:cNvSpPr/>
          <p:nvPr/>
        </p:nvSpPr>
        <p:spPr>
          <a:xfrm flipV="1">
            <a:off x="7368278" y="4230393"/>
            <a:ext cx="9526" cy="900477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8789690F-3758-72C7-9D7E-FA3B745844A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" name="AutoShape 4">
            <a:extLst>
              <a:ext uri="{FF2B5EF4-FFF2-40B4-BE49-F238E27FC236}">
                <a16:creationId xmlns:a16="http://schemas.microsoft.com/office/drawing/2014/main" id="{B8881E6A-870B-93F8-9EDD-AB9E8DD7B5B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16532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push dir="u"/>
      </p:transition>
    </mc:Choice>
    <mc:Fallback xmlns="">
      <p:transition spd="slow">
        <p:push dir="u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5231A4-DEE4-8086-BEB7-86CE5682AD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Виноска">
            <a:extLst>
              <a:ext uri="{FF2B5EF4-FFF2-40B4-BE49-F238E27FC236}">
                <a16:creationId xmlns:a16="http://schemas.microsoft.com/office/drawing/2014/main" id="{CFFF8478-3B4A-F9C5-DE22-CB477FBCF746}"/>
              </a:ext>
            </a:extLst>
          </p:cNvPr>
          <p:cNvSpPr/>
          <p:nvPr/>
        </p:nvSpPr>
        <p:spPr>
          <a:xfrm>
            <a:off x="-15479" y="1450088"/>
            <a:ext cx="12207479" cy="14485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18058"/>
                </a:lnTo>
                <a:lnTo>
                  <a:pt x="9075" y="18058"/>
                </a:lnTo>
                <a:lnTo>
                  <a:pt x="9843" y="21600"/>
                </a:lnTo>
                <a:lnTo>
                  <a:pt x="10612" y="18058"/>
                </a:lnTo>
                <a:lnTo>
                  <a:pt x="21600" y="18058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E9D41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pic>
        <p:nvPicPr>
          <p:cNvPr id="127" name="pasted-image.pdf" descr="pasted-image.pdf">
            <a:extLst>
              <a:ext uri="{FF2B5EF4-FFF2-40B4-BE49-F238E27FC236}">
                <a16:creationId xmlns:a16="http://schemas.microsoft.com/office/drawing/2014/main" id="{A155BE97-883F-05D1-6E48-B90ACEFFA3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9944" y="352756"/>
            <a:ext cx="869914" cy="936983"/>
          </a:xfrm>
          <a:prstGeom prst="rect">
            <a:avLst/>
          </a:prstGeom>
          <a:ln w="12700">
            <a:miter lim="400000"/>
          </a:ln>
        </p:spPr>
      </p:pic>
      <p:sp>
        <p:nvSpPr>
          <p:cNvPr id="128" name="ЗАГОЛОВОК СЛАЙДУ">
            <a:extLst>
              <a:ext uri="{FF2B5EF4-FFF2-40B4-BE49-F238E27FC236}">
                <a16:creationId xmlns:a16="http://schemas.microsoft.com/office/drawing/2014/main" id="{F72EDC1B-51DA-5370-8571-855F6B19963D}"/>
              </a:ext>
            </a:extLst>
          </p:cNvPr>
          <p:cNvSpPr txBox="1"/>
          <p:nvPr/>
        </p:nvSpPr>
        <p:spPr>
          <a:xfrm>
            <a:off x="417295" y="527877"/>
            <a:ext cx="92396" cy="5355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90000"/>
              </a:lnSpc>
              <a:defRPr sz="32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endParaRPr/>
          </a:p>
        </p:txBody>
      </p:sp>
      <p:sp>
        <p:nvSpPr>
          <p:cNvPr id="129" name="Прямокутник">
            <a:extLst>
              <a:ext uri="{FF2B5EF4-FFF2-40B4-BE49-F238E27FC236}">
                <a16:creationId xmlns:a16="http://schemas.microsoft.com/office/drawing/2014/main" id="{930E98DF-DA09-C72E-72F4-A46DA1F5B3E3}"/>
              </a:ext>
            </a:extLst>
          </p:cNvPr>
          <p:cNvSpPr/>
          <p:nvPr/>
        </p:nvSpPr>
        <p:spPr>
          <a:xfrm>
            <a:off x="-7829" y="621057"/>
            <a:ext cx="7761103" cy="29864"/>
          </a:xfrm>
          <a:prstGeom prst="rect">
            <a:avLst/>
          </a:prstGeom>
          <a:solidFill>
            <a:srgbClr val="DD9D3D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30" name="ОСНОВНИЙ МЕСЕДЖ">
            <a:extLst>
              <a:ext uri="{FF2B5EF4-FFF2-40B4-BE49-F238E27FC236}">
                <a16:creationId xmlns:a16="http://schemas.microsoft.com/office/drawing/2014/main" id="{D857DA00-8E9C-8246-D9A7-E78D1859BE12}"/>
              </a:ext>
            </a:extLst>
          </p:cNvPr>
          <p:cNvSpPr txBox="1"/>
          <p:nvPr/>
        </p:nvSpPr>
        <p:spPr>
          <a:xfrm>
            <a:off x="309521" y="1510461"/>
            <a:ext cx="11268158" cy="10833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 algn="just" defTabSz="711200">
              <a:lnSpc>
                <a:spcPct val="110000"/>
              </a:lnSpc>
              <a:spcBef>
                <a:spcPts val="600"/>
              </a:spcBef>
              <a:defRPr sz="1600" b="1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algn="ctr"/>
            <a:r>
              <a:rPr lang="uk-UA" sz="1800" dirty="0">
                <a:solidFill>
                  <a:schemeClr val="bg1"/>
                </a:solidFill>
              </a:rPr>
              <a:t>Постанова Кабінету Міністрів України від 2 липня 2025 р. № 788 </a:t>
            </a:r>
          </a:p>
          <a:p>
            <a:pPr algn="ctr"/>
            <a:r>
              <a:rPr lang="uk-UA" sz="1800" dirty="0">
                <a:solidFill>
                  <a:srgbClr val="002060"/>
                </a:solidFill>
              </a:rPr>
              <a:t>«Про реалізацію експериментального проекту щодо запровадження договірної форми надання соціальної складової послуги раннього втручання» </a:t>
            </a:r>
            <a:endParaRPr sz="1800" dirty="0">
              <a:solidFill>
                <a:srgbClr val="00206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DC1D635-4CD5-124C-E37D-FE9D9BBB67AB}"/>
              </a:ext>
            </a:extLst>
          </p:cNvPr>
          <p:cNvSpPr txBox="1"/>
          <p:nvPr/>
        </p:nvSpPr>
        <p:spPr>
          <a:xfrm>
            <a:off x="593481" y="3644923"/>
            <a:ext cx="10700238" cy="192360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uk-UA" sz="1700" b="1" dirty="0">
                <a:solidFill>
                  <a:srgbClr val="DE9D41"/>
                </a:solidFill>
                <a:latin typeface="+mj-lt"/>
              </a:rPr>
              <a:t>Послуга спрямована </a:t>
            </a:r>
            <a:r>
              <a:rPr lang="uk-UA" sz="1700" b="1" dirty="0">
                <a:solidFill>
                  <a:srgbClr val="002060"/>
                </a:solidFill>
                <a:latin typeface="+mj-lt"/>
              </a:rPr>
              <a:t>на раннє виявлення, мінімізацію впливу порушень розвитку у дітей на їх повсякденне функціонування, покращення їх розвитку, забезпечення супроводу та підтримки сімей та поліпшення якості їх життя, запобігання виникненню інвалідності.  </a:t>
            </a:r>
          </a:p>
          <a:p>
            <a:r>
              <a:rPr lang="uk-UA" sz="1700" b="1" dirty="0">
                <a:solidFill>
                  <a:srgbClr val="002060"/>
                </a:solidFill>
                <a:latin typeface="+mj-lt"/>
              </a:rPr>
              <a:t>Соціальна складова послуги раннього втручання надаватиметься на підставі договору, укладеного надавачами з Фондом соціального захисту осіб з інвалідністю.</a:t>
            </a:r>
          </a:p>
          <a:p>
            <a:r>
              <a:rPr lang="uk-UA" sz="1700" b="1" dirty="0">
                <a:solidFill>
                  <a:srgbClr val="002060"/>
                </a:solidFill>
                <a:latin typeface="+mj-lt"/>
              </a:rPr>
              <a:t>Для реалізації </a:t>
            </a:r>
            <a:r>
              <a:rPr lang="uk-UA" sz="1700" b="1" dirty="0" err="1">
                <a:solidFill>
                  <a:srgbClr val="002060"/>
                </a:solidFill>
                <a:latin typeface="+mj-lt"/>
              </a:rPr>
              <a:t>проєкту</a:t>
            </a:r>
            <a:r>
              <a:rPr lang="uk-UA" sz="1700" b="1" dirty="0">
                <a:solidFill>
                  <a:srgbClr val="002060"/>
                </a:solidFill>
                <a:latin typeface="+mj-lt"/>
              </a:rPr>
              <a:t> відповідно до Постанови № 788 </a:t>
            </a:r>
            <a:r>
              <a:rPr lang="uk-UA" sz="1700" b="1" dirty="0">
                <a:solidFill>
                  <a:srgbClr val="DE9D41"/>
                </a:solidFill>
                <a:latin typeface="+mj-lt"/>
              </a:rPr>
              <a:t>планується залучення понад 100 надавачів соціальних послуг. </a:t>
            </a: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6FA9DD62-7C59-B845-B208-F0A4EAB2F78A}"/>
              </a:ext>
            </a:extLst>
          </p:cNvPr>
          <p:cNvSpPr/>
          <p:nvPr/>
        </p:nvSpPr>
        <p:spPr>
          <a:xfrm>
            <a:off x="844750" y="6053604"/>
            <a:ext cx="1070023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dirty="0"/>
          </a:p>
        </p:txBody>
      </p:sp>
      <p:sp>
        <p:nvSpPr>
          <p:cNvPr id="6" name="Лінія">
            <a:extLst>
              <a:ext uri="{FF2B5EF4-FFF2-40B4-BE49-F238E27FC236}">
                <a16:creationId xmlns:a16="http://schemas.microsoft.com/office/drawing/2014/main" id="{78E5DD3C-A0AD-9684-137F-4A058A303577}"/>
              </a:ext>
            </a:extLst>
          </p:cNvPr>
          <p:cNvSpPr/>
          <p:nvPr/>
        </p:nvSpPr>
        <p:spPr>
          <a:xfrm flipV="1">
            <a:off x="10572756" y="2919468"/>
            <a:ext cx="9526" cy="900477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11" name="Лінія">
            <a:extLst>
              <a:ext uri="{FF2B5EF4-FFF2-40B4-BE49-F238E27FC236}">
                <a16:creationId xmlns:a16="http://schemas.microsoft.com/office/drawing/2014/main" id="{72206D86-A15D-E23D-C155-C3849347CA7C}"/>
              </a:ext>
            </a:extLst>
          </p:cNvPr>
          <p:cNvSpPr/>
          <p:nvPr/>
        </p:nvSpPr>
        <p:spPr>
          <a:xfrm>
            <a:off x="8537624" y="6424904"/>
            <a:ext cx="654174" cy="1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2" name="Лінія">
            <a:extLst>
              <a:ext uri="{FF2B5EF4-FFF2-40B4-BE49-F238E27FC236}">
                <a16:creationId xmlns:a16="http://schemas.microsoft.com/office/drawing/2014/main" id="{D7D2D3FD-2210-18DC-B3D1-58FB3D0F1C74}"/>
              </a:ext>
            </a:extLst>
          </p:cNvPr>
          <p:cNvSpPr/>
          <p:nvPr/>
        </p:nvSpPr>
        <p:spPr>
          <a:xfrm flipV="1">
            <a:off x="8362956" y="3819945"/>
            <a:ext cx="9526" cy="900477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13" name="Лінія">
            <a:extLst>
              <a:ext uri="{FF2B5EF4-FFF2-40B4-BE49-F238E27FC236}">
                <a16:creationId xmlns:a16="http://schemas.microsoft.com/office/drawing/2014/main" id="{B866E03E-7A37-5F21-74C3-3CBDAA0D9F08}"/>
              </a:ext>
            </a:extLst>
          </p:cNvPr>
          <p:cNvSpPr/>
          <p:nvPr/>
        </p:nvSpPr>
        <p:spPr>
          <a:xfrm flipV="1">
            <a:off x="8686806" y="5885539"/>
            <a:ext cx="9526" cy="900477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14" name="Лінія">
            <a:extLst>
              <a:ext uri="{FF2B5EF4-FFF2-40B4-BE49-F238E27FC236}">
                <a16:creationId xmlns:a16="http://schemas.microsoft.com/office/drawing/2014/main" id="{61AD5638-9EF4-2D92-30EF-53741C98A23A}"/>
              </a:ext>
            </a:extLst>
          </p:cNvPr>
          <p:cNvSpPr/>
          <p:nvPr/>
        </p:nvSpPr>
        <p:spPr>
          <a:xfrm>
            <a:off x="10151954" y="3429000"/>
            <a:ext cx="654174" cy="1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8" name="Лінія">
            <a:extLst>
              <a:ext uri="{FF2B5EF4-FFF2-40B4-BE49-F238E27FC236}">
                <a16:creationId xmlns:a16="http://schemas.microsoft.com/office/drawing/2014/main" id="{3B0F4701-B9B4-EB35-C45D-8ABACCBEB082}"/>
              </a:ext>
            </a:extLst>
          </p:cNvPr>
          <p:cNvSpPr/>
          <p:nvPr/>
        </p:nvSpPr>
        <p:spPr>
          <a:xfrm>
            <a:off x="10479041" y="3666102"/>
            <a:ext cx="654174" cy="1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9" name="Лінія">
            <a:extLst>
              <a:ext uri="{FF2B5EF4-FFF2-40B4-BE49-F238E27FC236}">
                <a16:creationId xmlns:a16="http://schemas.microsoft.com/office/drawing/2014/main" id="{02B7D2C4-2D95-B98B-8FCA-0B80257F64D3}"/>
              </a:ext>
            </a:extLst>
          </p:cNvPr>
          <p:cNvSpPr/>
          <p:nvPr/>
        </p:nvSpPr>
        <p:spPr>
          <a:xfrm>
            <a:off x="7630954" y="6434720"/>
            <a:ext cx="654174" cy="1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1" name="Лінія">
            <a:extLst>
              <a:ext uri="{FF2B5EF4-FFF2-40B4-BE49-F238E27FC236}">
                <a16:creationId xmlns:a16="http://schemas.microsoft.com/office/drawing/2014/main" id="{74F07E3A-AC85-762B-3573-9D09F78A97D9}"/>
              </a:ext>
            </a:extLst>
          </p:cNvPr>
          <p:cNvSpPr/>
          <p:nvPr/>
        </p:nvSpPr>
        <p:spPr>
          <a:xfrm flipV="1">
            <a:off x="10948989" y="3250051"/>
            <a:ext cx="9526" cy="900477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7CFF32BB-AF70-21FC-68E4-9782D52627C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" name="AutoShape 4">
            <a:extLst>
              <a:ext uri="{FF2B5EF4-FFF2-40B4-BE49-F238E27FC236}">
                <a16:creationId xmlns:a16="http://schemas.microsoft.com/office/drawing/2014/main" id="{E26FB7DF-79EE-60A1-B3D6-C07F04FAEC0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71872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push dir="u"/>
      </p:transition>
    </mc:Choice>
    <mc:Fallback xmlns="">
      <p:transition spd="slow">
        <p:push dir="u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48CC96-4501-E440-57EC-9D00996455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Виноска">
            <a:extLst>
              <a:ext uri="{FF2B5EF4-FFF2-40B4-BE49-F238E27FC236}">
                <a16:creationId xmlns:a16="http://schemas.microsoft.com/office/drawing/2014/main" id="{40A90E9B-447A-D7DF-9140-DCF4938E9EFF}"/>
              </a:ext>
            </a:extLst>
          </p:cNvPr>
          <p:cNvSpPr/>
          <p:nvPr/>
        </p:nvSpPr>
        <p:spPr>
          <a:xfrm>
            <a:off x="-7829" y="1430692"/>
            <a:ext cx="12207479" cy="14485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18058"/>
                </a:lnTo>
                <a:lnTo>
                  <a:pt x="9075" y="18058"/>
                </a:lnTo>
                <a:lnTo>
                  <a:pt x="9843" y="21600"/>
                </a:lnTo>
                <a:lnTo>
                  <a:pt x="10612" y="18058"/>
                </a:lnTo>
                <a:lnTo>
                  <a:pt x="21600" y="18058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E9D41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pic>
        <p:nvPicPr>
          <p:cNvPr id="127" name="pasted-image.pdf" descr="pasted-image.pdf">
            <a:extLst>
              <a:ext uri="{FF2B5EF4-FFF2-40B4-BE49-F238E27FC236}">
                <a16:creationId xmlns:a16="http://schemas.microsoft.com/office/drawing/2014/main" id="{5EEC14EE-B9AB-86EA-085A-27FCF6EA50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9944" y="352756"/>
            <a:ext cx="869914" cy="936983"/>
          </a:xfrm>
          <a:prstGeom prst="rect">
            <a:avLst/>
          </a:prstGeom>
          <a:ln w="12700">
            <a:miter lim="400000"/>
          </a:ln>
        </p:spPr>
      </p:pic>
      <p:sp>
        <p:nvSpPr>
          <p:cNvPr id="128" name="ЗАГОЛОВОК СЛАЙДУ">
            <a:extLst>
              <a:ext uri="{FF2B5EF4-FFF2-40B4-BE49-F238E27FC236}">
                <a16:creationId xmlns:a16="http://schemas.microsoft.com/office/drawing/2014/main" id="{1DF5E9AD-2F71-11EF-ACF0-0CECE6AA7F69}"/>
              </a:ext>
            </a:extLst>
          </p:cNvPr>
          <p:cNvSpPr txBox="1"/>
          <p:nvPr/>
        </p:nvSpPr>
        <p:spPr>
          <a:xfrm>
            <a:off x="417295" y="527877"/>
            <a:ext cx="92396" cy="5355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90000"/>
              </a:lnSpc>
              <a:defRPr sz="32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endParaRPr/>
          </a:p>
        </p:txBody>
      </p:sp>
      <p:sp>
        <p:nvSpPr>
          <p:cNvPr id="129" name="Прямокутник">
            <a:extLst>
              <a:ext uri="{FF2B5EF4-FFF2-40B4-BE49-F238E27FC236}">
                <a16:creationId xmlns:a16="http://schemas.microsoft.com/office/drawing/2014/main" id="{3F29EF4C-A24B-6624-5313-70214883CA47}"/>
              </a:ext>
            </a:extLst>
          </p:cNvPr>
          <p:cNvSpPr/>
          <p:nvPr/>
        </p:nvSpPr>
        <p:spPr>
          <a:xfrm>
            <a:off x="-7829" y="621057"/>
            <a:ext cx="7761103" cy="29864"/>
          </a:xfrm>
          <a:prstGeom prst="rect">
            <a:avLst/>
          </a:prstGeom>
          <a:solidFill>
            <a:srgbClr val="DD9D3D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30" name="ОСНОВНИЙ МЕСЕДЖ">
            <a:extLst>
              <a:ext uri="{FF2B5EF4-FFF2-40B4-BE49-F238E27FC236}">
                <a16:creationId xmlns:a16="http://schemas.microsoft.com/office/drawing/2014/main" id="{977DF3DC-247A-D4CF-7564-CB29D5F43E73}"/>
              </a:ext>
            </a:extLst>
          </p:cNvPr>
          <p:cNvSpPr txBox="1"/>
          <p:nvPr/>
        </p:nvSpPr>
        <p:spPr>
          <a:xfrm>
            <a:off x="309521" y="1510461"/>
            <a:ext cx="11268158" cy="11172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algn="just" defTabSz="711200">
              <a:lnSpc>
                <a:spcPct val="110000"/>
              </a:lnSpc>
              <a:spcBef>
                <a:spcPts val="600"/>
              </a:spcBef>
              <a:defRPr sz="1600" b="1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algn="ctr"/>
            <a:r>
              <a:rPr lang="ru-RU" sz="1400" dirty="0">
                <a:solidFill>
                  <a:schemeClr val="bg1"/>
                </a:solidFill>
              </a:rPr>
              <a:t>Постанова </a:t>
            </a:r>
            <a:r>
              <a:rPr lang="ru-RU" sz="1400" dirty="0" err="1">
                <a:solidFill>
                  <a:schemeClr val="bg1"/>
                </a:solidFill>
              </a:rPr>
              <a:t>Кабінету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Міністрів</a:t>
            </a:r>
            <a:r>
              <a:rPr lang="ru-RU" sz="1400" dirty="0">
                <a:solidFill>
                  <a:schemeClr val="bg1"/>
                </a:solidFill>
              </a:rPr>
              <a:t> України </a:t>
            </a:r>
            <a:r>
              <a:rPr lang="ru-RU" sz="1400" dirty="0" err="1">
                <a:solidFill>
                  <a:schemeClr val="bg1"/>
                </a:solidFill>
              </a:rPr>
              <a:t>від</a:t>
            </a:r>
            <a:r>
              <a:rPr lang="ru-RU" sz="1400" dirty="0">
                <a:solidFill>
                  <a:schemeClr val="bg1"/>
                </a:solidFill>
              </a:rPr>
              <a:t> 17.09.2025 №1169 </a:t>
            </a:r>
            <a:br>
              <a:rPr lang="ru-RU" sz="1400" dirty="0">
                <a:solidFill>
                  <a:schemeClr val="bg1"/>
                </a:solidFill>
              </a:rPr>
            </a:br>
            <a:r>
              <a:rPr lang="ru-RU" sz="1400" dirty="0">
                <a:solidFill>
                  <a:schemeClr val="bg1"/>
                </a:solidFill>
              </a:rPr>
              <a:t>«</a:t>
            </a:r>
            <a:r>
              <a:rPr lang="ru-RU" sz="1400" dirty="0" err="1">
                <a:solidFill>
                  <a:schemeClr val="bg1"/>
                </a:solidFill>
              </a:rPr>
              <a:t>Деякі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питання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підтримки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внутрішньо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переміщених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осіб</a:t>
            </a:r>
            <a:r>
              <a:rPr lang="ru-RU" sz="1400" dirty="0">
                <a:solidFill>
                  <a:schemeClr val="bg1"/>
                </a:solidFill>
              </a:rPr>
              <a:t>»</a:t>
            </a:r>
          </a:p>
          <a:p>
            <a:pPr algn="ctr"/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rgbClr val="002060"/>
                </a:solidFill>
              </a:rPr>
              <a:t>Реалізація</a:t>
            </a:r>
            <a:r>
              <a:rPr lang="ru-RU" sz="1400" dirty="0">
                <a:solidFill>
                  <a:srgbClr val="002060"/>
                </a:solidFill>
              </a:rPr>
              <a:t> </a:t>
            </a:r>
            <a:r>
              <a:rPr lang="ru-RU" sz="1400" dirty="0" err="1">
                <a:solidFill>
                  <a:srgbClr val="002060"/>
                </a:solidFill>
              </a:rPr>
              <a:t>експериментального</a:t>
            </a:r>
            <a:r>
              <a:rPr lang="ru-RU" sz="1400" dirty="0">
                <a:solidFill>
                  <a:srgbClr val="002060"/>
                </a:solidFill>
              </a:rPr>
              <a:t> проекту </a:t>
            </a:r>
            <a:r>
              <a:rPr lang="ru-RU" sz="1400" dirty="0" err="1">
                <a:solidFill>
                  <a:srgbClr val="002060"/>
                </a:solidFill>
              </a:rPr>
              <a:t>із</a:t>
            </a:r>
            <a:r>
              <a:rPr lang="ru-RU" sz="1400" dirty="0">
                <a:solidFill>
                  <a:srgbClr val="002060"/>
                </a:solidFill>
              </a:rPr>
              <a:t> </a:t>
            </a:r>
            <a:r>
              <a:rPr lang="ru-RU" sz="1400" dirty="0" err="1">
                <a:solidFill>
                  <a:srgbClr val="002060"/>
                </a:solidFill>
              </a:rPr>
              <a:t>запровадження</a:t>
            </a:r>
            <a:r>
              <a:rPr lang="ru-RU" sz="1400" dirty="0">
                <a:solidFill>
                  <a:srgbClr val="002060"/>
                </a:solidFill>
              </a:rPr>
              <a:t> </a:t>
            </a:r>
            <a:r>
              <a:rPr lang="ru-RU" sz="1400" dirty="0" err="1">
                <a:solidFill>
                  <a:srgbClr val="002060"/>
                </a:solidFill>
              </a:rPr>
              <a:t>договірної</a:t>
            </a:r>
            <a:r>
              <a:rPr lang="ru-RU" sz="1400" dirty="0">
                <a:solidFill>
                  <a:srgbClr val="002060"/>
                </a:solidFill>
              </a:rPr>
              <a:t> </a:t>
            </a:r>
            <a:r>
              <a:rPr lang="ru-RU" sz="1400" dirty="0" err="1">
                <a:solidFill>
                  <a:srgbClr val="002060"/>
                </a:solidFill>
              </a:rPr>
              <a:t>форми</a:t>
            </a:r>
            <a:r>
              <a:rPr lang="ru-RU" sz="1400" dirty="0">
                <a:solidFill>
                  <a:srgbClr val="002060"/>
                </a:solidFill>
              </a:rPr>
              <a:t> надання </a:t>
            </a:r>
            <a:r>
              <a:rPr lang="ru-RU" sz="1400" dirty="0" err="1">
                <a:solidFill>
                  <a:srgbClr val="002060"/>
                </a:solidFill>
              </a:rPr>
              <a:t>соціальної</a:t>
            </a:r>
            <a:r>
              <a:rPr lang="ru-RU" sz="1400" dirty="0">
                <a:solidFill>
                  <a:srgbClr val="002060"/>
                </a:solidFill>
              </a:rPr>
              <a:t> </a:t>
            </a:r>
            <a:r>
              <a:rPr lang="ru-RU" sz="1400" dirty="0" err="1">
                <a:solidFill>
                  <a:srgbClr val="002060"/>
                </a:solidFill>
              </a:rPr>
              <a:t>послуги</a:t>
            </a:r>
            <a:r>
              <a:rPr lang="ru-RU" sz="1400" dirty="0">
                <a:solidFill>
                  <a:srgbClr val="002060"/>
                </a:solidFill>
              </a:rPr>
              <a:t> </a:t>
            </a:r>
            <a:r>
              <a:rPr lang="ru-RU" sz="1400" dirty="0" err="1">
                <a:solidFill>
                  <a:srgbClr val="002060"/>
                </a:solidFill>
              </a:rPr>
              <a:t>притулку</a:t>
            </a:r>
            <a:r>
              <a:rPr lang="ru-RU" sz="1400" dirty="0">
                <a:solidFill>
                  <a:srgbClr val="002060"/>
                </a:solidFill>
              </a:rPr>
              <a:t> </a:t>
            </a:r>
            <a:r>
              <a:rPr lang="ru-RU" sz="1400" dirty="0" err="1">
                <a:solidFill>
                  <a:srgbClr val="002060"/>
                </a:solidFill>
              </a:rPr>
              <a:t>маломобільним</a:t>
            </a:r>
            <a:r>
              <a:rPr lang="ru-RU" sz="1400" dirty="0">
                <a:solidFill>
                  <a:srgbClr val="002060"/>
                </a:solidFill>
              </a:rPr>
              <a:t> особам з числа </a:t>
            </a:r>
            <a:r>
              <a:rPr lang="ru-RU" sz="1400" dirty="0" err="1">
                <a:solidFill>
                  <a:srgbClr val="002060"/>
                </a:solidFill>
              </a:rPr>
              <a:t>внутрішньо</a:t>
            </a:r>
            <a:r>
              <a:rPr lang="ru-RU" sz="1400" dirty="0">
                <a:solidFill>
                  <a:srgbClr val="002060"/>
                </a:solidFill>
              </a:rPr>
              <a:t> </a:t>
            </a:r>
            <a:r>
              <a:rPr lang="ru-RU" sz="1400" dirty="0" err="1">
                <a:solidFill>
                  <a:srgbClr val="002060"/>
                </a:solidFill>
              </a:rPr>
              <a:t>переміщених</a:t>
            </a:r>
            <a:r>
              <a:rPr lang="ru-RU" sz="1400" dirty="0">
                <a:solidFill>
                  <a:srgbClr val="002060"/>
                </a:solidFill>
              </a:rPr>
              <a:t> </a:t>
            </a:r>
            <a:r>
              <a:rPr lang="ru-RU" sz="1400" dirty="0" err="1">
                <a:solidFill>
                  <a:srgbClr val="002060"/>
                </a:solidFill>
              </a:rPr>
              <a:t>осіб</a:t>
            </a:r>
            <a:r>
              <a:rPr lang="ru-RU" sz="1400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54792A-F9C0-DE5A-83DE-CFC482919EA6}"/>
              </a:ext>
            </a:extLst>
          </p:cNvPr>
          <p:cNvSpPr txBox="1"/>
          <p:nvPr/>
        </p:nvSpPr>
        <p:spPr>
          <a:xfrm>
            <a:off x="164688" y="2973985"/>
            <a:ext cx="6735968" cy="34778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uk-UA" sz="20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Метою</a:t>
            </a:r>
            <a:r>
              <a:rPr lang="uk-UA" sz="2000" b="1" dirty="0">
                <a:solidFill>
                  <a:srgbClr val="002060"/>
                </a:solidFill>
                <a:latin typeface="+mj-lt"/>
              </a:rPr>
              <a:t> реалізації експериментального проекту є </a:t>
            </a:r>
            <a:r>
              <a:rPr lang="uk-UA" sz="20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забезпечення тимчасового проживання </a:t>
            </a:r>
            <a:r>
              <a:rPr lang="uk-UA" sz="2000" b="1" dirty="0" err="1">
                <a:solidFill>
                  <a:schemeClr val="accent2">
                    <a:lumMod val="75000"/>
                  </a:schemeClr>
                </a:solidFill>
                <a:latin typeface="+mj-lt"/>
              </a:rPr>
              <a:t>маломобільних</a:t>
            </a:r>
            <a:r>
              <a:rPr lang="uk-UA" sz="20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 осіб</a:t>
            </a:r>
            <a:r>
              <a:rPr lang="uk-UA" sz="2000" b="1" dirty="0">
                <a:solidFill>
                  <a:srgbClr val="002060"/>
                </a:solidFill>
                <a:latin typeface="+mj-lt"/>
              </a:rPr>
              <a:t> з числа внутрішньо переміщених осіб, яких евакуйовано з територій, включених до переліку територій, на яких ведуться (велися) бойові дії або тимчасово окупованих Російською Федерацією, затвердженого </a:t>
            </a:r>
            <a:r>
              <a:rPr lang="uk-UA" sz="2000" b="1" dirty="0" err="1">
                <a:solidFill>
                  <a:srgbClr val="002060"/>
                </a:solidFill>
                <a:latin typeface="+mj-lt"/>
              </a:rPr>
              <a:t>Мінрозвитку</a:t>
            </a:r>
            <a:r>
              <a:rPr lang="uk-UA" sz="2000" b="1" dirty="0">
                <a:solidFill>
                  <a:srgbClr val="002060"/>
                </a:solidFill>
                <a:latin typeface="+mj-lt"/>
              </a:rPr>
              <a:t>, шляхом надання соціальної послуги притулку у надавачів соціальних послуг для їх подальшої інтеграції у життя територіальної громади.</a:t>
            </a: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229F27A3-424D-BD05-E87E-696E0B2AE7F9}"/>
              </a:ext>
            </a:extLst>
          </p:cNvPr>
          <p:cNvSpPr/>
          <p:nvPr/>
        </p:nvSpPr>
        <p:spPr>
          <a:xfrm>
            <a:off x="844750" y="6053604"/>
            <a:ext cx="1070023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dirty="0"/>
          </a:p>
        </p:txBody>
      </p:sp>
      <p:sp>
        <p:nvSpPr>
          <p:cNvPr id="6" name="Лінія">
            <a:extLst>
              <a:ext uri="{FF2B5EF4-FFF2-40B4-BE49-F238E27FC236}">
                <a16:creationId xmlns:a16="http://schemas.microsoft.com/office/drawing/2014/main" id="{E16DBF76-8197-526F-02AD-4375BF1FE816}"/>
              </a:ext>
            </a:extLst>
          </p:cNvPr>
          <p:cNvSpPr/>
          <p:nvPr/>
        </p:nvSpPr>
        <p:spPr>
          <a:xfrm flipV="1">
            <a:off x="10572756" y="2919468"/>
            <a:ext cx="9526" cy="900477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8" name="Лінія">
            <a:extLst>
              <a:ext uri="{FF2B5EF4-FFF2-40B4-BE49-F238E27FC236}">
                <a16:creationId xmlns:a16="http://schemas.microsoft.com/office/drawing/2014/main" id="{51954126-53B6-C767-0B0B-5ED735DF3E4B}"/>
              </a:ext>
            </a:extLst>
          </p:cNvPr>
          <p:cNvSpPr/>
          <p:nvPr/>
        </p:nvSpPr>
        <p:spPr>
          <a:xfrm>
            <a:off x="8205688" y="4495711"/>
            <a:ext cx="654174" cy="1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" name="Лінія">
            <a:extLst>
              <a:ext uri="{FF2B5EF4-FFF2-40B4-BE49-F238E27FC236}">
                <a16:creationId xmlns:a16="http://schemas.microsoft.com/office/drawing/2014/main" id="{1AE65F64-944B-222A-F8B5-E730529EFE4C}"/>
              </a:ext>
            </a:extLst>
          </p:cNvPr>
          <p:cNvSpPr/>
          <p:nvPr/>
        </p:nvSpPr>
        <p:spPr>
          <a:xfrm>
            <a:off x="8537624" y="6424904"/>
            <a:ext cx="654174" cy="1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2" name="Лінія">
            <a:extLst>
              <a:ext uri="{FF2B5EF4-FFF2-40B4-BE49-F238E27FC236}">
                <a16:creationId xmlns:a16="http://schemas.microsoft.com/office/drawing/2014/main" id="{7320AF4C-797C-EABC-2E61-5DC42E9CCF85}"/>
              </a:ext>
            </a:extLst>
          </p:cNvPr>
          <p:cNvSpPr/>
          <p:nvPr/>
        </p:nvSpPr>
        <p:spPr>
          <a:xfrm flipV="1">
            <a:off x="8362956" y="3819945"/>
            <a:ext cx="9526" cy="900477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13" name="Лінія">
            <a:extLst>
              <a:ext uri="{FF2B5EF4-FFF2-40B4-BE49-F238E27FC236}">
                <a16:creationId xmlns:a16="http://schemas.microsoft.com/office/drawing/2014/main" id="{B74E4DFD-22BE-CAB5-7613-1780A9F66C4D}"/>
              </a:ext>
            </a:extLst>
          </p:cNvPr>
          <p:cNvSpPr/>
          <p:nvPr/>
        </p:nvSpPr>
        <p:spPr>
          <a:xfrm flipV="1">
            <a:off x="8686806" y="5885539"/>
            <a:ext cx="9526" cy="900477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14" name="Лінія">
            <a:extLst>
              <a:ext uri="{FF2B5EF4-FFF2-40B4-BE49-F238E27FC236}">
                <a16:creationId xmlns:a16="http://schemas.microsoft.com/office/drawing/2014/main" id="{50CBC49D-3EE4-FA0B-91F5-5854448F6531}"/>
              </a:ext>
            </a:extLst>
          </p:cNvPr>
          <p:cNvSpPr/>
          <p:nvPr/>
        </p:nvSpPr>
        <p:spPr>
          <a:xfrm>
            <a:off x="10151954" y="3429000"/>
            <a:ext cx="654174" cy="1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7" name="Лінія">
            <a:extLst>
              <a:ext uri="{FF2B5EF4-FFF2-40B4-BE49-F238E27FC236}">
                <a16:creationId xmlns:a16="http://schemas.microsoft.com/office/drawing/2014/main" id="{E78069E1-9876-0424-0134-C71745E1D03C}"/>
              </a:ext>
            </a:extLst>
          </p:cNvPr>
          <p:cNvSpPr/>
          <p:nvPr/>
        </p:nvSpPr>
        <p:spPr>
          <a:xfrm>
            <a:off x="7099100" y="4640203"/>
            <a:ext cx="654174" cy="1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8" name="Лінія">
            <a:extLst>
              <a:ext uri="{FF2B5EF4-FFF2-40B4-BE49-F238E27FC236}">
                <a16:creationId xmlns:a16="http://schemas.microsoft.com/office/drawing/2014/main" id="{B91E239E-F2AF-2A82-8A50-1BF1C54B08DE}"/>
              </a:ext>
            </a:extLst>
          </p:cNvPr>
          <p:cNvSpPr/>
          <p:nvPr/>
        </p:nvSpPr>
        <p:spPr>
          <a:xfrm>
            <a:off x="10479041" y="3666102"/>
            <a:ext cx="654174" cy="1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9" name="Лінія">
            <a:extLst>
              <a:ext uri="{FF2B5EF4-FFF2-40B4-BE49-F238E27FC236}">
                <a16:creationId xmlns:a16="http://schemas.microsoft.com/office/drawing/2014/main" id="{A8674838-8DE5-1920-E174-15AE8BA552CE}"/>
              </a:ext>
            </a:extLst>
          </p:cNvPr>
          <p:cNvSpPr/>
          <p:nvPr/>
        </p:nvSpPr>
        <p:spPr>
          <a:xfrm>
            <a:off x="7630954" y="6434720"/>
            <a:ext cx="654174" cy="1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1" name="Лінія">
            <a:extLst>
              <a:ext uri="{FF2B5EF4-FFF2-40B4-BE49-F238E27FC236}">
                <a16:creationId xmlns:a16="http://schemas.microsoft.com/office/drawing/2014/main" id="{33371FB0-63BD-42C0-A2B4-314D5701658B}"/>
              </a:ext>
            </a:extLst>
          </p:cNvPr>
          <p:cNvSpPr/>
          <p:nvPr/>
        </p:nvSpPr>
        <p:spPr>
          <a:xfrm flipV="1">
            <a:off x="10948989" y="3250051"/>
            <a:ext cx="9526" cy="900477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22" name="Лінія">
            <a:extLst>
              <a:ext uri="{FF2B5EF4-FFF2-40B4-BE49-F238E27FC236}">
                <a16:creationId xmlns:a16="http://schemas.microsoft.com/office/drawing/2014/main" id="{CB3868D0-E749-B293-8310-F264019A6B0A}"/>
              </a:ext>
            </a:extLst>
          </p:cNvPr>
          <p:cNvSpPr/>
          <p:nvPr/>
        </p:nvSpPr>
        <p:spPr>
          <a:xfrm flipV="1">
            <a:off x="7368278" y="4230393"/>
            <a:ext cx="9526" cy="900477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8789690F-3758-72C7-9D7E-FA3B745844A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" name="AutoShape 4">
            <a:extLst>
              <a:ext uri="{FF2B5EF4-FFF2-40B4-BE49-F238E27FC236}">
                <a16:creationId xmlns:a16="http://schemas.microsoft.com/office/drawing/2014/main" id="{B8881E6A-870B-93F8-9EDD-AB9E8DD7B5B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3056" y="3278598"/>
            <a:ext cx="4843368" cy="2775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634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push dir="u"/>
      </p:transition>
    </mc:Choice>
    <mc:Fallback xmlns="">
      <p:transition spd="slow">
        <p:push dir="u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48CC96-4501-E440-57EC-9D00996455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Виноска">
            <a:extLst>
              <a:ext uri="{FF2B5EF4-FFF2-40B4-BE49-F238E27FC236}">
                <a16:creationId xmlns:a16="http://schemas.microsoft.com/office/drawing/2014/main" id="{40A90E9B-447A-D7DF-9140-DCF4938E9EFF}"/>
              </a:ext>
            </a:extLst>
          </p:cNvPr>
          <p:cNvSpPr/>
          <p:nvPr/>
        </p:nvSpPr>
        <p:spPr>
          <a:xfrm>
            <a:off x="-7829" y="1430692"/>
            <a:ext cx="12207479" cy="14485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18058"/>
                </a:lnTo>
                <a:lnTo>
                  <a:pt x="9075" y="18058"/>
                </a:lnTo>
                <a:lnTo>
                  <a:pt x="9843" y="21600"/>
                </a:lnTo>
                <a:lnTo>
                  <a:pt x="10612" y="18058"/>
                </a:lnTo>
                <a:lnTo>
                  <a:pt x="21600" y="18058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E9D41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pic>
        <p:nvPicPr>
          <p:cNvPr id="127" name="pasted-image.pdf" descr="pasted-image.pdf">
            <a:extLst>
              <a:ext uri="{FF2B5EF4-FFF2-40B4-BE49-F238E27FC236}">
                <a16:creationId xmlns:a16="http://schemas.microsoft.com/office/drawing/2014/main" id="{5EEC14EE-B9AB-86EA-085A-27FCF6EA50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9944" y="352756"/>
            <a:ext cx="869914" cy="936983"/>
          </a:xfrm>
          <a:prstGeom prst="rect">
            <a:avLst/>
          </a:prstGeom>
          <a:ln w="12700">
            <a:miter lim="400000"/>
          </a:ln>
        </p:spPr>
      </p:pic>
      <p:sp>
        <p:nvSpPr>
          <p:cNvPr id="128" name="ЗАГОЛОВОК СЛАЙДУ">
            <a:extLst>
              <a:ext uri="{FF2B5EF4-FFF2-40B4-BE49-F238E27FC236}">
                <a16:creationId xmlns:a16="http://schemas.microsoft.com/office/drawing/2014/main" id="{1DF5E9AD-2F71-11EF-ACF0-0CECE6AA7F69}"/>
              </a:ext>
            </a:extLst>
          </p:cNvPr>
          <p:cNvSpPr txBox="1"/>
          <p:nvPr/>
        </p:nvSpPr>
        <p:spPr>
          <a:xfrm>
            <a:off x="417295" y="527877"/>
            <a:ext cx="92396" cy="5355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90000"/>
              </a:lnSpc>
              <a:defRPr sz="32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endParaRPr/>
          </a:p>
        </p:txBody>
      </p:sp>
      <p:sp>
        <p:nvSpPr>
          <p:cNvPr id="129" name="Прямокутник">
            <a:extLst>
              <a:ext uri="{FF2B5EF4-FFF2-40B4-BE49-F238E27FC236}">
                <a16:creationId xmlns:a16="http://schemas.microsoft.com/office/drawing/2014/main" id="{3F29EF4C-A24B-6624-5313-70214883CA47}"/>
              </a:ext>
            </a:extLst>
          </p:cNvPr>
          <p:cNvSpPr/>
          <p:nvPr/>
        </p:nvSpPr>
        <p:spPr>
          <a:xfrm>
            <a:off x="-7829" y="621057"/>
            <a:ext cx="7761103" cy="29864"/>
          </a:xfrm>
          <a:prstGeom prst="rect">
            <a:avLst/>
          </a:prstGeom>
          <a:solidFill>
            <a:srgbClr val="DD9D3D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30" name="ОСНОВНИЙ МЕСЕДЖ">
            <a:extLst>
              <a:ext uri="{FF2B5EF4-FFF2-40B4-BE49-F238E27FC236}">
                <a16:creationId xmlns:a16="http://schemas.microsoft.com/office/drawing/2014/main" id="{977DF3DC-247A-D4CF-7564-CB29D5F43E73}"/>
              </a:ext>
            </a:extLst>
          </p:cNvPr>
          <p:cNvSpPr txBox="1"/>
          <p:nvPr/>
        </p:nvSpPr>
        <p:spPr>
          <a:xfrm>
            <a:off x="309521" y="1510461"/>
            <a:ext cx="11268158" cy="4670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algn="just" defTabSz="711200">
              <a:lnSpc>
                <a:spcPct val="110000"/>
              </a:lnSpc>
              <a:spcBef>
                <a:spcPts val="600"/>
              </a:spcBef>
              <a:defRPr sz="1600" b="1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algn="ctr"/>
            <a:r>
              <a:rPr lang="ru-RU" sz="2400" dirty="0" err="1">
                <a:solidFill>
                  <a:schemeClr val="bg1"/>
                </a:solidFill>
              </a:rPr>
              <a:t>Хто</a:t>
            </a:r>
            <a:r>
              <a:rPr lang="ru-RU" sz="2400" dirty="0">
                <a:solidFill>
                  <a:schemeClr val="bg1"/>
                </a:solidFill>
              </a:rPr>
              <a:t> є </a:t>
            </a:r>
            <a:r>
              <a:rPr lang="ru-RU" sz="2400" dirty="0" err="1">
                <a:solidFill>
                  <a:schemeClr val="bg1"/>
                </a:solidFill>
              </a:rPr>
              <a:t>маломобільними</a:t>
            </a:r>
            <a:r>
              <a:rPr lang="ru-RU" sz="2400" dirty="0">
                <a:solidFill>
                  <a:schemeClr val="bg1"/>
                </a:solidFill>
              </a:rPr>
              <a:t> особами з числа </a:t>
            </a:r>
            <a:r>
              <a:rPr lang="ru-RU" sz="2400" dirty="0" err="1">
                <a:solidFill>
                  <a:schemeClr val="bg1"/>
                </a:solidFill>
              </a:rPr>
              <a:t>внутрішньо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переміщених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осіб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54792A-F9C0-DE5A-83DE-CFC482919EA6}"/>
              </a:ext>
            </a:extLst>
          </p:cNvPr>
          <p:cNvSpPr txBox="1"/>
          <p:nvPr/>
        </p:nvSpPr>
        <p:spPr>
          <a:xfrm>
            <a:off x="164688" y="2973985"/>
            <a:ext cx="6421756" cy="369331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uk-UA" sz="1800" b="1" dirty="0">
                <a:solidFill>
                  <a:srgbClr val="002060"/>
                </a:solidFill>
                <a:latin typeface="+mj-lt"/>
              </a:rPr>
              <a:t>- особи, що відчувають труднощі під час самостійного переміщення, зокрема особи з інвалідністю;</a:t>
            </a:r>
          </a:p>
          <a:p>
            <a:r>
              <a:rPr lang="uk-UA" sz="1800" b="1" dirty="0">
                <a:solidFill>
                  <a:srgbClr val="002060"/>
                </a:solidFill>
                <a:latin typeface="+mj-lt"/>
              </a:rPr>
              <a:t>- особи похилого віку;</a:t>
            </a:r>
          </a:p>
          <a:p>
            <a:r>
              <a:rPr lang="uk-UA" sz="1800" b="1" dirty="0">
                <a:solidFill>
                  <a:srgbClr val="002060"/>
                </a:solidFill>
                <a:latin typeface="+mj-lt"/>
              </a:rPr>
              <a:t>- особи з тимчасовими функціональними порушеннями (фізичними, психічними або сенсорними);</a:t>
            </a:r>
          </a:p>
          <a:p>
            <a:r>
              <a:rPr lang="uk-UA" sz="1800" b="1" dirty="0">
                <a:solidFill>
                  <a:srgbClr val="002060"/>
                </a:solidFill>
                <a:latin typeface="+mj-lt"/>
              </a:rPr>
              <a:t>- особи з нестандартними розмірами тіла, які за висновком соціального менеджера або уповноваженої особи мають обмеження функціонування, що ускладнює їх самостійне пересування, орієнтування в просторі, розуміння необхідної інформації.</a:t>
            </a: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229F27A3-424D-BD05-E87E-696E0B2AE7F9}"/>
              </a:ext>
            </a:extLst>
          </p:cNvPr>
          <p:cNvSpPr/>
          <p:nvPr/>
        </p:nvSpPr>
        <p:spPr>
          <a:xfrm>
            <a:off x="844750" y="6053604"/>
            <a:ext cx="1070023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dirty="0"/>
          </a:p>
        </p:txBody>
      </p:sp>
      <p:sp>
        <p:nvSpPr>
          <p:cNvPr id="6" name="Лінія">
            <a:extLst>
              <a:ext uri="{FF2B5EF4-FFF2-40B4-BE49-F238E27FC236}">
                <a16:creationId xmlns:a16="http://schemas.microsoft.com/office/drawing/2014/main" id="{E16DBF76-8197-526F-02AD-4375BF1FE816}"/>
              </a:ext>
            </a:extLst>
          </p:cNvPr>
          <p:cNvSpPr/>
          <p:nvPr/>
        </p:nvSpPr>
        <p:spPr>
          <a:xfrm flipV="1">
            <a:off x="10572756" y="2919468"/>
            <a:ext cx="9526" cy="900477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8" name="Лінія">
            <a:extLst>
              <a:ext uri="{FF2B5EF4-FFF2-40B4-BE49-F238E27FC236}">
                <a16:creationId xmlns:a16="http://schemas.microsoft.com/office/drawing/2014/main" id="{51954126-53B6-C767-0B0B-5ED735DF3E4B}"/>
              </a:ext>
            </a:extLst>
          </p:cNvPr>
          <p:cNvSpPr/>
          <p:nvPr/>
        </p:nvSpPr>
        <p:spPr>
          <a:xfrm>
            <a:off x="8205688" y="4495711"/>
            <a:ext cx="654174" cy="1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" name="Лінія">
            <a:extLst>
              <a:ext uri="{FF2B5EF4-FFF2-40B4-BE49-F238E27FC236}">
                <a16:creationId xmlns:a16="http://schemas.microsoft.com/office/drawing/2014/main" id="{1AE65F64-944B-222A-F8B5-E730529EFE4C}"/>
              </a:ext>
            </a:extLst>
          </p:cNvPr>
          <p:cNvSpPr/>
          <p:nvPr/>
        </p:nvSpPr>
        <p:spPr>
          <a:xfrm>
            <a:off x="8537624" y="6424904"/>
            <a:ext cx="654174" cy="1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2" name="Лінія">
            <a:extLst>
              <a:ext uri="{FF2B5EF4-FFF2-40B4-BE49-F238E27FC236}">
                <a16:creationId xmlns:a16="http://schemas.microsoft.com/office/drawing/2014/main" id="{7320AF4C-797C-EABC-2E61-5DC42E9CCF85}"/>
              </a:ext>
            </a:extLst>
          </p:cNvPr>
          <p:cNvSpPr/>
          <p:nvPr/>
        </p:nvSpPr>
        <p:spPr>
          <a:xfrm flipV="1">
            <a:off x="8362956" y="3819945"/>
            <a:ext cx="9526" cy="900477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13" name="Лінія">
            <a:extLst>
              <a:ext uri="{FF2B5EF4-FFF2-40B4-BE49-F238E27FC236}">
                <a16:creationId xmlns:a16="http://schemas.microsoft.com/office/drawing/2014/main" id="{B74E4DFD-22BE-CAB5-7613-1780A9F66C4D}"/>
              </a:ext>
            </a:extLst>
          </p:cNvPr>
          <p:cNvSpPr/>
          <p:nvPr/>
        </p:nvSpPr>
        <p:spPr>
          <a:xfrm flipV="1">
            <a:off x="8686806" y="5885539"/>
            <a:ext cx="9526" cy="900477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14" name="Лінія">
            <a:extLst>
              <a:ext uri="{FF2B5EF4-FFF2-40B4-BE49-F238E27FC236}">
                <a16:creationId xmlns:a16="http://schemas.microsoft.com/office/drawing/2014/main" id="{50CBC49D-3EE4-FA0B-91F5-5854448F6531}"/>
              </a:ext>
            </a:extLst>
          </p:cNvPr>
          <p:cNvSpPr/>
          <p:nvPr/>
        </p:nvSpPr>
        <p:spPr>
          <a:xfrm>
            <a:off x="10151954" y="3429000"/>
            <a:ext cx="654174" cy="1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7" name="Лінія">
            <a:extLst>
              <a:ext uri="{FF2B5EF4-FFF2-40B4-BE49-F238E27FC236}">
                <a16:creationId xmlns:a16="http://schemas.microsoft.com/office/drawing/2014/main" id="{E78069E1-9876-0424-0134-C71745E1D03C}"/>
              </a:ext>
            </a:extLst>
          </p:cNvPr>
          <p:cNvSpPr/>
          <p:nvPr/>
        </p:nvSpPr>
        <p:spPr>
          <a:xfrm>
            <a:off x="7099100" y="4640203"/>
            <a:ext cx="654174" cy="1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8" name="Лінія">
            <a:extLst>
              <a:ext uri="{FF2B5EF4-FFF2-40B4-BE49-F238E27FC236}">
                <a16:creationId xmlns:a16="http://schemas.microsoft.com/office/drawing/2014/main" id="{B91E239E-F2AF-2A82-8A50-1BF1C54B08DE}"/>
              </a:ext>
            </a:extLst>
          </p:cNvPr>
          <p:cNvSpPr/>
          <p:nvPr/>
        </p:nvSpPr>
        <p:spPr>
          <a:xfrm>
            <a:off x="10479041" y="3666102"/>
            <a:ext cx="654174" cy="1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9" name="Лінія">
            <a:extLst>
              <a:ext uri="{FF2B5EF4-FFF2-40B4-BE49-F238E27FC236}">
                <a16:creationId xmlns:a16="http://schemas.microsoft.com/office/drawing/2014/main" id="{A8674838-8DE5-1920-E174-15AE8BA552CE}"/>
              </a:ext>
            </a:extLst>
          </p:cNvPr>
          <p:cNvSpPr/>
          <p:nvPr/>
        </p:nvSpPr>
        <p:spPr>
          <a:xfrm>
            <a:off x="7630954" y="6434720"/>
            <a:ext cx="654174" cy="1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1" name="Лінія">
            <a:extLst>
              <a:ext uri="{FF2B5EF4-FFF2-40B4-BE49-F238E27FC236}">
                <a16:creationId xmlns:a16="http://schemas.microsoft.com/office/drawing/2014/main" id="{33371FB0-63BD-42C0-A2B4-314D5701658B}"/>
              </a:ext>
            </a:extLst>
          </p:cNvPr>
          <p:cNvSpPr/>
          <p:nvPr/>
        </p:nvSpPr>
        <p:spPr>
          <a:xfrm flipV="1">
            <a:off x="10948989" y="3250051"/>
            <a:ext cx="9526" cy="900477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22" name="Лінія">
            <a:extLst>
              <a:ext uri="{FF2B5EF4-FFF2-40B4-BE49-F238E27FC236}">
                <a16:creationId xmlns:a16="http://schemas.microsoft.com/office/drawing/2014/main" id="{CB3868D0-E749-B293-8310-F264019A6B0A}"/>
              </a:ext>
            </a:extLst>
          </p:cNvPr>
          <p:cNvSpPr/>
          <p:nvPr/>
        </p:nvSpPr>
        <p:spPr>
          <a:xfrm flipV="1">
            <a:off x="7368278" y="4230393"/>
            <a:ext cx="9526" cy="900477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8789690F-3758-72C7-9D7E-FA3B745844A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" name="AutoShape 4">
            <a:extLst>
              <a:ext uri="{FF2B5EF4-FFF2-40B4-BE49-F238E27FC236}">
                <a16:creationId xmlns:a16="http://schemas.microsoft.com/office/drawing/2014/main" id="{B8881E6A-870B-93F8-9EDD-AB9E8DD7B5B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1914" y="2999835"/>
            <a:ext cx="4909202" cy="3398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300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push dir="u"/>
      </p:transition>
    </mc:Choice>
    <mc:Fallback xmlns="">
      <p:transition spd="slow">
        <p:push dir="u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726989-9A50-98E7-471F-1AD61E4B55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Виноска">
            <a:extLst>
              <a:ext uri="{FF2B5EF4-FFF2-40B4-BE49-F238E27FC236}">
                <a16:creationId xmlns:a16="http://schemas.microsoft.com/office/drawing/2014/main" id="{42F33C61-64BA-CCA8-F986-C1EFE2EF47B6}"/>
              </a:ext>
            </a:extLst>
          </p:cNvPr>
          <p:cNvSpPr/>
          <p:nvPr/>
        </p:nvSpPr>
        <p:spPr>
          <a:xfrm>
            <a:off x="-7829" y="1289740"/>
            <a:ext cx="12207479" cy="13679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18058"/>
                </a:lnTo>
                <a:lnTo>
                  <a:pt x="9075" y="18058"/>
                </a:lnTo>
                <a:lnTo>
                  <a:pt x="9843" y="21600"/>
                </a:lnTo>
                <a:lnTo>
                  <a:pt x="10612" y="18058"/>
                </a:lnTo>
                <a:lnTo>
                  <a:pt x="21600" y="18058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E9D41"/>
          </a:solidFill>
          <a:ln w="12700">
            <a:miter lim="400000"/>
          </a:ln>
        </p:spPr>
        <p:txBody>
          <a:bodyPr lIns="45719" rIns="45719" anchor="ctr"/>
          <a:lstStyle/>
          <a:p>
            <a:pPr algn="ctr"/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Надавач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реалізації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експериментального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проекту та в межах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надання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притулку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забезпечує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отримувача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7" name="pasted-image.pdf" descr="pasted-image.pdf">
            <a:extLst>
              <a:ext uri="{FF2B5EF4-FFF2-40B4-BE49-F238E27FC236}">
                <a16:creationId xmlns:a16="http://schemas.microsoft.com/office/drawing/2014/main" id="{44D76262-B931-ADD2-7020-C4AF0BD518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9944" y="352756"/>
            <a:ext cx="869914" cy="936983"/>
          </a:xfrm>
          <a:prstGeom prst="rect">
            <a:avLst/>
          </a:prstGeom>
          <a:ln w="12700">
            <a:miter lim="400000"/>
          </a:ln>
        </p:spPr>
      </p:pic>
      <p:sp>
        <p:nvSpPr>
          <p:cNvPr id="128" name="ЗАГОЛОВОК СЛАЙДУ">
            <a:extLst>
              <a:ext uri="{FF2B5EF4-FFF2-40B4-BE49-F238E27FC236}">
                <a16:creationId xmlns:a16="http://schemas.microsoft.com/office/drawing/2014/main" id="{AE2D36E1-1A29-A231-34EE-3A39A9A8932C}"/>
              </a:ext>
            </a:extLst>
          </p:cNvPr>
          <p:cNvSpPr txBox="1"/>
          <p:nvPr/>
        </p:nvSpPr>
        <p:spPr>
          <a:xfrm>
            <a:off x="417295" y="527877"/>
            <a:ext cx="92396" cy="5355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90000"/>
              </a:lnSpc>
              <a:defRPr sz="32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endParaRPr/>
          </a:p>
        </p:txBody>
      </p:sp>
      <p:sp>
        <p:nvSpPr>
          <p:cNvPr id="129" name="Прямокутник">
            <a:extLst>
              <a:ext uri="{FF2B5EF4-FFF2-40B4-BE49-F238E27FC236}">
                <a16:creationId xmlns:a16="http://schemas.microsoft.com/office/drawing/2014/main" id="{50B6938F-119B-601E-1CA2-1238AFF905D3}"/>
              </a:ext>
            </a:extLst>
          </p:cNvPr>
          <p:cNvSpPr/>
          <p:nvPr/>
        </p:nvSpPr>
        <p:spPr>
          <a:xfrm>
            <a:off x="0" y="780710"/>
            <a:ext cx="7761103" cy="29864"/>
          </a:xfrm>
          <a:prstGeom prst="rect">
            <a:avLst/>
          </a:prstGeom>
          <a:solidFill>
            <a:srgbClr val="DD9D3D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30" name="ОСНОВНИЙ МЕСЕДЖ">
            <a:extLst>
              <a:ext uri="{FF2B5EF4-FFF2-40B4-BE49-F238E27FC236}">
                <a16:creationId xmlns:a16="http://schemas.microsoft.com/office/drawing/2014/main" id="{4107415D-C843-5AB1-9A77-CC2CD6E4D429}"/>
              </a:ext>
            </a:extLst>
          </p:cNvPr>
          <p:cNvSpPr txBox="1"/>
          <p:nvPr/>
        </p:nvSpPr>
        <p:spPr>
          <a:xfrm>
            <a:off x="742267" y="1503135"/>
            <a:ext cx="10707285" cy="404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just" defTabSz="711200">
              <a:lnSpc>
                <a:spcPct val="110000"/>
              </a:lnSpc>
              <a:spcBef>
                <a:spcPts val="600"/>
              </a:spcBef>
              <a:defRPr sz="1600" b="1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algn="ctr"/>
            <a:endParaRPr sz="2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A75B21-0302-F9F7-15A1-922064F31B4C}"/>
              </a:ext>
            </a:extLst>
          </p:cNvPr>
          <p:cNvSpPr txBox="1"/>
          <p:nvPr/>
        </p:nvSpPr>
        <p:spPr>
          <a:xfrm>
            <a:off x="318545" y="2743198"/>
            <a:ext cx="11607844" cy="375487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just"/>
            <a:r>
              <a:rPr lang="uk-UA" sz="1700" b="1" dirty="0">
                <a:solidFill>
                  <a:srgbClr val="002060"/>
                </a:solidFill>
              </a:rPr>
              <a:t>- ліжко-місцем із житлово-комунальними послугами;</a:t>
            </a:r>
          </a:p>
          <a:p>
            <a:pPr algn="just"/>
            <a:r>
              <a:rPr lang="uk-UA" sz="1700" b="1" dirty="0">
                <a:solidFill>
                  <a:srgbClr val="002060"/>
                </a:solidFill>
              </a:rPr>
              <a:t>- твердим та м’яким інвентарем, одягом, взуттям, одноразовим харчуванням;</a:t>
            </a:r>
          </a:p>
          <a:p>
            <a:pPr algn="just"/>
            <a:r>
              <a:rPr lang="uk-UA" sz="1700" b="1" dirty="0">
                <a:solidFill>
                  <a:srgbClr val="002060"/>
                </a:solidFill>
              </a:rPr>
              <a:t>- умовами для здійснення санітарно-гігієнічних заходів, дотримання особистої гігієни;</a:t>
            </a:r>
          </a:p>
          <a:p>
            <a:pPr algn="just"/>
            <a:r>
              <a:rPr lang="uk-UA" sz="1700" b="1" dirty="0">
                <a:solidFill>
                  <a:srgbClr val="002060"/>
                </a:solidFill>
              </a:rPr>
              <a:t>- умовами для самостійного приготування та вживання їжі, прання особистих речей;</a:t>
            </a:r>
          </a:p>
          <a:p>
            <a:pPr algn="just"/>
            <a:r>
              <a:rPr lang="uk-UA" sz="1700" b="1" dirty="0">
                <a:solidFill>
                  <a:srgbClr val="002060"/>
                </a:solidFill>
              </a:rPr>
              <a:t>- допомогою у веденні домашнього господарства;</a:t>
            </a:r>
          </a:p>
          <a:p>
            <a:pPr algn="just"/>
            <a:r>
              <a:rPr lang="uk-UA" sz="1700" b="1" dirty="0">
                <a:solidFill>
                  <a:srgbClr val="002060"/>
                </a:solidFill>
              </a:rPr>
              <a:t>- допомогою у самообслуговуванні (дотримання особистої гігієни, рухового режиму, годування тощо);</a:t>
            </a:r>
          </a:p>
          <a:p>
            <a:pPr algn="just"/>
            <a:r>
              <a:rPr lang="uk-UA" sz="1700" b="1" dirty="0">
                <a:solidFill>
                  <a:srgbClr val="002060"/>
                </a:solidFill>
              </a:rPr>
              <a:t>- допомогою під час пересування кімнатою;</a:t>
            </a:r>
          </a:p>
          <a:p>
            <a:pPr algn="just"/>
            <a:r>
              <a:rPr lang="uk-UA" sz="1700" b="1" dirty="0">
                <a:solidFill>
                  <a:srgbClr val="002060"/>
                </a:solidFill>
              </a:rPr>
              <a:t>- допомогою у формуванні та підтримці соціальних навичок;</a:t>
            </a:r>
          </a:p>
          <a:p>
            <a:pPr algn="just"/>
            <a:r>
              <a:rPr lang="uk-UA" sz="1700" b="1" dirty="0">
                <a:solidFill>
                  <a:srgbClr val="002060"/>
                </a:solidFill>
              </a:rPr>
              <a:t>- допомогою в аналізі життєвої ситуації, визначенні основних проблем, шляхів їх розв’язання;</a:t>
            </a:r>
          </a:p>
          <a:p>
            <a:pPr algn="just"/>
            <a:r>
              <a:rPr lang="uk-UA" sz="1700" b="1" dirty="0">
                <a:solidFill>
                  <a:srgbClr val="002060"/>
                </a:solidFill>
              </a:rPr>
              <a:t>- допомогою в організації вирішення складної життєвої обставини отримувача, взаємодії з іншими фахівцями та службами, підприємствами, установами, організаціями незалежно від форми власності (за потреби);</a:t>
            </a:r>
          </a:p>
          <a:p>
            <a:pPr algn="just"/>
            <a:r>
              <a:rPr lang="uk-UA" sz="1700" b="1" dirty="0">
                <a:solidFill>
                  <a:srgbClr val="002060"/>
                </a:solidFill>
              </a:rPr>
              <a:t>- допомогою в отриманні безоплатної правничої допомоги відповідно до Закону України “Про безоплатну правничу допомогу.</a:t>
            </a: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F13B5D05-994F-E659-9CDA-03ECD8888C84}"/>
              </a:ext>
            </a:extLst>
          </p:cNvPr>
          <p:cNvSpPr/>
          <p:nvPr/>
        </p:nvSpPr>
        <p:spPr>
          <a:xfrm>
            <a:off x="318544" y="3047337"/>
            <a:ext cx="6705211" cy="9053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705" lvl="1" indent="-179705" algn="just" defTabSz="622300">
              <a:lnSpc>
                <a:spcPct val="110000"/>
              </a:lnSpc>
              <a:spcBef>
                <a:spcPts val="200"/>
              </a:spcBef>
              <a:buClr>
                <a:srgbClr val="DE9D41"/>
              </a:buClr>
              <a:buSzPct val="150000"/>
              <a:buFont typeface="Arial"/>
              <a:buChar char="•"/>
              <a:defRPr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 lang="uk-UA" sz="1500" b="1" dirty="0">
              <a:solidFill>
                <a:srgbClr val="002060"/>
              </a:solidFill>
              <a:sym typeface="Helvetica"/>
            </a:endParaRPr>
          </a:p>
          <a:p>
            <a:pPr marL="179705" lvl="1" indent="-179705" algn="just" defTabSz="622300">
              <a:lnSpc>
                <a:spcPct val="110000"/>
              </a:lnSpc>
              <a:spcBef>
                <a:spcPts val="200"/>
              </a:spcBef>
              <a:buClr>
                <a:srgbClr val="DE9D41"/>
              </a:buClr>
              <a:buSzPct val="150000"/>
              <a:buFont typeface="Arial"/>
              <a:buChar char="•"/>
              <a:defRPr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 lang="uk-UA" sz="1500" b="1" dirty="0">
              <a:solidFill>
                <a:srgbClr val="002060"/>
              </a:solidFill>
              <a:sym typeface="Helvetica"/>
            </a:endParaRPr>
          </a:p>
          <a:p>
            <a:pPr marL="179705" lvl="1" indent="-179705" algn="just" defTabSz="622300">
              <a:lnSpc>
                <a:spcPct val="110000"/>
              </a:lnSpc>
              <a:spcBef>
                <a:spcPts val="200"/>
              </a:spcBef>
              <a:buClr>
                <a:srgbClr val="DE9D41"/>
              </a:buClr>
              <a:buSzPct val="150000"/>
              <a:buFont typeface="Arial"/>
              <a:buChar char="•"/>
              <a:defRPr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 lang="uk-UA" sz="1500" b="1" dirty="0">
              <a:solidFill>
                <a:srgbClr val="002060"/>
              </a:solidFill>
              <a:sym typeface="Helvetica"/>
            </a:endParaRPr>
          </a:p>
        </p:txBody>
      </p:sp>
      <p:sp>
        <p:nvSpPr>
          <p:cNvPr id="6" name="Лінія">
            <a:extLst>
              <a:ext uri="{FF2B5EF4-FFF2-40B4-BE49-F238E27FC236}">
                <a16:creationId xmlns:a16="http://schemas.microsoft.com/office/drawing/2014/main" id="{3C5B2062-F339-3C5A-CD41-4B4C5D73061A}"/>
              </a:ext>
            </a:extLst>
          </p:cNvPr>
          <p:cNvSpPr/>
          <p:nvPr/>
        </p:nvSpPr>
        <p:spPr>
          <a:xfrm flipV="1">
            <a:off x="8647860" y="3738198"/>
            <a:ext cx="19051" cy="1271951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9" name="Лінія">
            <a:extLst>
              <a:ext uri="{FF2B5EF4-FFF2-40B4-BE49-F238E27FC236}">
                <a16:creationId xmlns:a16="http://schemas.microsoft.com/office/drawing/2014/main" id="{A42A27A2-8A89-F38E-5D44-388ACF5E0A7D}"/>
              </a:ext>
            </a:extLst>
          </p:cNvPr>
          <p:cNvSpPr/>
          <p:nvPr/>
        </p:nvSpPr>
        <p:spPr>
          <a:xfrm>
            <a:off x="10503320" y="3390899"/>
            <a:ext cx="654174" cy="1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" name="Лінія">
            <a:extLst>
              <a:ext uri="{FF2B5EF4-FFF2-40B4-BE49-F238E27FC236}">
                <a16:creationId xmlns:a16="http://schemas.microsoft.com/office/drawing/2014/main" id="{154E0A3B-0CB6-E58B-6BD1-D580FD0BEB69}"/>
              </a:ext>
            </a:extLst>
          </p:cNvPr>
          <p:cNvSpPr/>
          <p:nvPr/>
        </p:nvSpPr>
        <p:spPr>
          <a:xfrm>
            <a:off x="8766531" y="6465628"/>
            <a:ext cx="654174" cy="1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2" name="Лінія">
            <a:extLst>
              <a:ext uri="{FF2B5EF4-FFF2-40B4-BE49-F238E27FC236}">
                <a16:creationId xmlns:a16="http://schemas.microsoft.com/office/drawing/2014/main" id="{1C584EE9-6C47-A3CD-D4C2-C555DD983052}"/>
              </a:ext>
            </a:extLst>
          </p:cNvPr>
          <p:cNvSpPr/>
          <p:nvPr/>
        </p:nvSpPr>
        <p:spPr>
          <a:xfrm>
            <a:off x="8443148" y="4460786"/>
            <a:ext cx="654174" cy="1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3" name="Лінія">
            <a:extLst>
              <a:ext uri="{FF2B5EF4-FFF2-40B4-BE49-F238E27FC236}">
                <a16:creationId xmlns:a16="http://schemas.microsoft.com/office/drawing/2014/main" id="{CDC420B9-DD4F-0723-7F5F-AA4D329E6FA0}"/>
              </a:ext>
            </a:extLst>
          </p:cNvPr>
          <p:cNvSpPr/>
          <p:nvPr/>
        </p:nvSpPr>
        <p:spPr>
          <a:xfrm flipV="1">
            <a:off x="10920893" y="2820819"/>
            <a:ext cx="19051" cy="1271951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4" name="Лінія">
            <a:extLst>
              <a:ext uri="{FF2B5EF4-FFF2-40B4-BE49-F238E27FC236}">
                <a16:creationId xmlns:a16="http://schemas.microsoft.com/office/drawing/2014/main" id="{37FA1AC1-D9E7-84FB-68D6-69DD68848ABA}"/>
              </a:ext>
            </a:extLst>
          </p:cNvPr>
          <p:cNvSpPr/>
          <p:nvPr/>
        </p:nvSpPr>
        <p:spPr>
          <a:xfrm flipV="1">
            <a:off x="8974947" y="5458032"/>
            <a:ext cx="19051" cy="1271951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7" name="Лінія">
            <a:extLst>
              <a:ext uri="{FF2B5EF4-FFF2-40B4-BE49-F238E27FC236}">
                <a16:creationId xmlns:a16="http://schemas.microsoft.com/office/drawing/2014/main" id="{5BC93671-766A-F341-1C00-3DB6C7B5618A}"/>
              </a:ext>
            </a:extLst>
          </p:cNvPr>
          <p:cNvSpPr/>
          <p:nvPr/>
        </p:nvSpPr>
        <p:spPr>
          <a:xfrm flipV="1">
            <a:off x="8376739" y="5593593"/>
            <a:ext cx="9526" cy="900477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18" name="Лінія">
            <a:extLst>
              <a:ext uri="{FF2B5EF4-FFF2-40B4-BE49-F238E27FC236}">
                <a16:creationId xmlns:a16="http://schemas.microsoft.com/office/drawing/2014/main" id="{13A82B78-6854-11B6-871F-922A1E1C9167}"/>
              </a:ext>
            </a:extLst>
          </p:cNvPr>
          <p:cNvSpPr/>
          <p:nvPr/>
        </p:nvSpPr>
        <p:spPr>
          <a:xfrm flipV="1">
            <a:off x="7838573" y="4135057"/>
            <a:ext cx="9526" cy="900477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19" name="Лінія">
            <a:extLst>
              <a:ext uri="{FF2B5EF4-FFF2-40B4-BE49-F238E27FC236}">
                <a16:creationId xmlns:a16="http://schemas.microsoft.com/office/drawing/2014/main" id="{C375C6B3-0E1C-6CA3-8392-74964EC2AC71}"/>
              </a:ext>
            </a:extLst>
          </p:cNvPr>
          <p:cNvSpPr/>
          <p:nvPr/>
        </p:nvSpPr>
        <p:spPr>
          <a:xfrm flipV="1">
            <a:off x="11411413" y="3321660"/>
            <a:ext cx="9526" cy="900477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20" name="Лінія">
            <a:extLst>
              <a:ext uri="{FF2B5EF4-FFF2-40B4-BE49-F238E27FC236}">
                <a16:creationId xmlns:a16="http://schemas.microsoft.com/office/drawing/2014/main" id="{2F0830EB-BD6F-8CF8-DE0C-8BC13BCB1A12}"/>
              </a:ext>
            </a:extLst>
          </p:cNvPr>
          <p:cNvSpPr/>
          <p:nvPr/>
        </p:nvSpPr>
        <p:spPr>
          <a:xfrm>
            <a:off x="7653666" y="4460786"/>
            <a:ext cx="654174" cy="1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1" name="Лінія">
            <a:extLst>
              <a:ext uri="{FF2B5EF4-FFF2-40B4-BE49-F238E27FC236}">
                <a16:creationId xmlns:a16="http://schemas.microsoft.com/office/drawing/2014/main" id="{8C2963B1-323D-D1B8-C90E-76171D6EEF83}"/>
              </a:ext>
            </a:extLst>
          </p:cNvPr>
          <p:cNvSpPr/>
          <p:nvPr/>
        </p:nvSpPr>
        <p:spPr>
          <a:xfrm>
            <a:off x="10795378" y="3488940"/>
            <a:ext cx="654174" cy="1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2" name="Лінія">
            <a:extLst>
              <a:ext uri="{FF2B5EF4-FFF2-40B4-BE49-F238E27FC236}">
                <a16:creationId xmlns:a16="http://schemas.microsoft.com/office/drawing/2014/main" id="{66D3D9A6-94B5-B5A4-B87C-6BEB7C9E26A4}"/>
              </a:ext>
            </a:extLst>
          </p:cNvPr>
          <p:cNvSpPr/>
          <p:nvPr/>
        </p:nvSpPr>
        <p:spPr>
          <a:xfrm>
            <a:off x="8049652" y="6259453"/>
            <a:ext cx="654174" cy="1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45719" rIns="45719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0911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push dir="u"/>
      </p:transition>
    </mc:Choice>
    <mc:Fallback xmlns="">
      <p:transition spd="slow">
        <p:push dir="u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pasted-image.tiff" descr="pasted-image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247" y="-18632"/>
            <a:ext cx="12236494" cy="6895264"/>
          </a:xfrm>
          <a:prstGeom prst="rect">
            <a:avLst/>
          </a:prstGeom>
          <a:ln w="12700">
            <a:miter lim="400000"/>
          </a:ln>
        </p:spPr>
      </p:pic>
      <p:sp>
        <p:nvSpPr>
          <p:cNvPr id="181" name="Прямокутник"/>
          <p:cNvSpPr/>
          <p:nvPr/>
        </p:nvSpPr>
        <p:spPr>
          <a:xfrm>
            <a:off x="-44494" y="-13095"/>
            <a:ext cx="12236494" cy="6884189"/>
          </a:xfrm>
          <a:prstGeom prst="rect">
            <a:avLst/>
          </a:prstGeom>
          <a:solidFill>
            <a:srgbClr val="14171E">
              <a:alpha val="92143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pic>
        <p:nvPicPr>
          <p:cNvPr id="182" name="pasted-image.pdf" descr="pasted-image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9810" y="396108"/>
            <a:ext cx="3583181" cy="163341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1" name="pasted-movie.png" descr="pasted-movi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4316" y="4000139"/>
            <a:ext cx="397096" cy="3970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02" name="pasted-movie.png" descr="pasted-movie.png"/>
          <p:cNvPicPr>
            <a:picLocks noChangeAspect="1"/>
          </p:cNvPicPr>
          <p:nvPr/>
        </p:nvPicPr>
        <p:blipFill>
          <a:blip r:embed="rId5"/>
          <a:srcRect l="27983" t="18521" r="27958" b="18497"/>
          <a:stretch>
            <a:fillRect/>
          </a:stretch>
        </p:blipFill>
        <p:spPr>
          <a:xfrm>
            <a:off x="4960581" y="3991635"/>
            <a:ext cx="414182" cy="4142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extrusionOk="0">
                <a:moveTo>
                  <a:pt x="9840" y="0"/>
                </a:moveTo>
                <a:cubicBezTo>
                  <a:pt x="7322" y="0"/>
                  <a:pt x="4803" y="1009"/>
                  <a:pt x="2882" y="3019"/>
                </a:cubicBezTo>
                <a:cubicBezTo>
                  <a:pt x="-960" y="7039"/>
                  <a:pt x="-960" y="13560"/>
                  <a:pt x="2882" y="17580"/>
                </a:cubicBezTo>
                <a:cubicBezTo>
                  <a:pt x="6724" y="21600"/>
                  <a:pt x="12956" y="21600"/>
                  <a:pt x="16798" y="17580"/>
                </a:cubicBezTo>
                <a:cubicBezTo>
                  <a:pt x="20640" y="13560"/>
                  <a:pt x="20640" y="7039"/>
                  <a:pt x="16798" y="3019"/>
                </a:cubicBezTo>
                <a:cubicBezTo>
                  <a:pt x="14877" y="1009"/>
                  <a:pt x="12358" y="0"/>
                  <a:pt x="9840" y="0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03" name="pasted-movie.png" descr="pasted-movi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28888" y="3991635"/>
            <a:ext cx="414103" cy="414103"/>
          </a:xfrm>
          <a:prstGeom prst="rect">
            <a:avLst/>
          </a:prstGeom>
          <a:ln w="12700">
            <a:miter lim="400000"/>
          </a:ln>
        </p:spPr>
      </p:pic>
      <p:pic>
        <p:nvPicPr>
          <p:cNvPr id="204" name="pasted-movie.png" descr="pasted-movi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15853" y="5622289"/>
            <a:ext cx="414021" cy="41402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5" name="pasted-movie.png" descr="pasted-movi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89052" y="5550775"/>
            <a:ext cx="557049" cy="557049"/>
          </a:xfrm>
          <a:prstGeom prst="rect">
            <a:avLst/>
          </a:prstGeom>
          <a:ln w="12700">
            <a:miter lim="400000"/>
          </a:ln>
        </p:spPr>
      </p:pic>
      <p:pic>
        <p:nvPicPr>
          <p:cNvPr id="206" name="pasted-movie.png" descr="pasted-movie.png"/>
          <p:cNvPicPr>
            <a:picLocks noChangeAspect="1"/>
          </p:cNvPicPr>
          <p:nvPr/>
        </p:nvPicPr>
        <p:blipFill>
          <a:blip r:embed="rId9"/>
          <a:srcRect l="13877" t="13842" r="13844" b="13844"/>
          <a:stretch>
            <a:fillRect/>
          </a:stretch>
        </p:blipFill>
        <p:spPr>
          <a:xfrm>
            <a:off x="7437579" y="5630752"/>
            <a:ext cx="396898" cy="3970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8" h="20595" extrusionOk="0">
                <a:moveTo>
                  <a:pt x="9829" y="0"/>
                </a:moveTo>
                <a:cubicBezTo>
                  <a:pt x="7310" y="0"/>
                  <a:pt x="4805" y="1015"/>
                  <a:pt x="2883" y="3026"/>
                </a:cubicBezTo>
                <a:cubicBezTo>
                  <a:pt x="-961" y="7047"/>
                  <a:pt x="-961" y="13557"/>
                  <a:pt x="2883" y="17579"/>
                </a:cubicBezTo>
                <a:cubicBezTo>
                  <a:pt x="6728" y="21600"/>
                  <a:pt x="12950" y="21600"/>
                  <a:pt x="16795" y="17579"/>
                </a:cubicBezTo>
                <a:cubicBezTo>
                  <a:pt x="20639" y="13557"/>
                  <a:pt x="20639" y="7047"/>
                  <a:pt x="16795" y="3026"/>
                </a:cubicBezTo>
                <a:cubicBezTo>
                  <a:pt x="14873" y="1015"/>
                  <a:pt x="12348" y="0"/>
                  <a:pt x="9829" y="0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207" name="Прямокутник"/>
          <p:cNvSpPr/>
          <p:nvPr/>
        </p:nvSpPr>
        <p:spPr>
          <a:xfrm>
            <a:off x="2668134" y="2483327"/>
            <a:ext cx="6855732" cy="586741"/>
          </a:xfrm>
          <a:prstGeom prst="rect">
            <a:avLst/>
          </a:prstGeom>
          <a:solidFill>
            <a:srgbClr val="DD9D3D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08" name="Інформаційні канали Фонду"/>
          <p:cNvSpPr txBox="1"/>
          <p:nvPr/>
        </p:nvSpPr>
        <p:spPr>
          <a:xfrm>
            <a:off x="3139697" y="2483327"/>
            <a:ext cx="5912605" cy="574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algn="ctr">
              <a:lnSpc>
                <a:spcPct val="90000"/>
              </a:lnSpc>
              <a:defRPr sz="3200" b="1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Інформаційні канали Фонду </a:t>
            </a:r>
          </a:p>
        </p:txBody>
      </p:sp>
      <p:pic>
        <p:nvPicPr>
          <p:cNvPr id="3" name="Рисунок 2" descr="Зображення, що містить візерунок, квадрат, піксель, кросворд&#10;&#10;Вміст на основі ШІ може бути неправильним.">
            <a:extLst>
              <a:ext uri="{FF2B5EF4-FFF2-40B4-BE49-F238E27FC236}">
                <a16:creationId xmlns:a16="http://schemas.microsoft.com/office/drawing/2014/main" id="{822D59B9-C9CE-0803-5D91-CD2BC99F327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0903" y="3595378"/>
            <a:ext cx="1276331" cy="1276331"/>
          </a:xfrm>
          <a:prstGeom prst="rect">
            <a:avLst/>
          </a:prstGeom>
        </p:spPr>
      </p:pic>
      <p:pic>
        <p:nvPicPr>
          <p:cNvPr id="5" name="Рисунок 4" descr="Зображення, що містить візерунок, квадрат, піксель, дизайн&#10;&#10;Вміст на основі ШІ може бути неправильним.">
            <a:extLst>
              <a:ext uri="{FF2B5EF4-FFF2-40B4-BE49-F238E27FC236}">
                <a16:creationId xmlns:a16="http://schemas.microsoft.com/office/drawing/2014/main" id="{F8539EAD-6D97-E3ED-5D87-5839E4A2AC5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6862" y="3595378"/>
            <a:ext cx="1276331" cy="1276331"/>
          </a:xfrm>
          <a:prstGeom prst="rect">
            <a:avLst/>
          </a:prstGeom>
        </p:spPr>
      </p:pic>
      <p:pic>
        <p:nvPicPr>
          <p:cNvPr id="7" name="Рисунок 6" descr="Зображення, що містить візерунок, квадрат, піксель, дизайн&#10;&#10;Вміст на основі ШІ може бути неправильним.">
            <a:extLst>
              <a:ext uri="{FF2B5EF4-FFF2-40B4-BE49-F238E27FC236}">
                <a16:creationId xmlns:a16="http://schemas.microsoft.com/office/drawing/2014/main" id="{1EFA2CA1-92A9-7A9D-B8BE-F6F261CAC9A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0903" y="5217633"/>
            <a:ext cx="1307537" cy="1307537"/>
          </a:xfrm>
          <a:prstGeom prst="rect">
            <a:avLst/>
          </a:prstGeom>
        </p:spPr>
      </p:pic>
      <p:pic>
        <p:nvPicPr>
          <p:cNvPr id="9" name="Рисунок 8" descr="Зображення, що містить візерунок, квадрат, піксель, дизайн&#10;&#10;Вміст на основі ШІ може бути неправильним.">
            <a:extLst>
              <a:ext uri="{FF2B5EF4-FFF2-40B4-BE49-F238E27FC236}">
                <a16:creationId xmlns:a16="http://schemas.microsoft.com/office/drawing/2014/main" id="{BFCCEDFB-3AA0-7C15-0560-A1D1F173EEAC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4387" y="5217633"/>
            <a:ext cx="1307537" cy="1307537"/>
          </a:xfrm>
          <a:prstGeom prst="rect">
            <a:avLst/>
          </a:prstGeom>
        </p:spPr>
      </p:pic>
      <p:pic>
        <p:nvPicPr>
          <p:cNvPr id="11" name="Рисунок 10" descr="Зображення, що містить візерунок, квадрат, піксель, дизайн&#10;&#10;Вміст на основі ШІ може бути неправильним.">
            <a:extLst>
              <a:ext uri="{FF2B5EF4-FFF2-40B4-BE49-F238E27FC236}">
                <a16:creationId xmlns:a16="http://schemas.microsoft.com/office/drawing/2014/main" id="{2D9022D1-66E2-CD6B-ECF3-11C1E5508078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7411" y="5217633"/>
            <a:ext cx="1307538" cy="1307538"/>
          </a:xfrm>
          <a:prstGeom prst="rect">
            <a:avLst/>
          </a:prstGeom>
        </p:spPr>
      </p:pic>
      <p:pic>
        <p:nvPicPr>
          <p:cNvPr id="13" name="Рисунок 12" descr="Зображення, що містить візерунок, квадрат, піксель, дизайн&#10;&#10;Вміст на основі ШІ може бути неправильним.">
            <a:extLst>
              <a:ext uri="{FF2B5EF4-FFF2-40B4-BE49-F238E27FC236}">
                <a16:creationId xmlns:a16="http://schemas.microsoft.com/office/drawing/2014/main" id="{1A88982B-653B-2DCB-26AB-4BBFA71C024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7411" y="3595378"/>
            <a:ext cx="1276331" cy="127633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push dir="u"/>
      </p:transition>
    </mc:Choice>
    <mc:Fallback xmlns="">
      <p:transition spd="slow">
        <p:push dir="u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726989-9A50-98E7-471F-1AD61E4B55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Виноска">
            <a:extLst>
              <a:ext uri="{FF2B5EF4-FFF2-40B4-BE49-F238E27FC236}">
                <a16:creationId xmlns:a16="http://schemas.microsoft.com/office/drawing/2014/main" id="{42F33C61-64BA-CCA8-F986-C1EFE2EF47B6}"/>
              </a:ext>
            </a:extLst>
          </p:cNvPr>
          <p:cNvSpPr/>
          <p:nvPr/>
        </p:nvSpPr>
        <p:spPr>
          <a:xfrm>
            <a:off x="-7829" y="1289740"/>
            <a:ext cx="12207479" cy="13679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18058"/>
                </a:lnTo>
                <a:lnTo>
                  <a:pt x="9075" y="18058"/>
                </a:lnTo>
                <a:lnTo>
                  <a:pt x="9843" y="21600"/>
                </a:lnTo>
                <a:lnTo>
                  <a:pt x="10612" y="18058"/>
                </a:lnTo>
                <a:lnTo>
                  <a:pt x="21600" y="18058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E9D41"/>
          </a:solidFill>
          <a:ln w="12700">
            <a:miter lim="400000"/>
          </a:ln>
        </p:spPr>
        <p:txBody>
          <a:bodyPr lIns="45719" rIns="45719" anchor="ctr"/>
          <a:lstStyle/>
          <a:p>
            <a:pPr algn="ctr"/>
            <a:r>
              <a:rPr lang="uk-UA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Реалізація пілотних </a:t>
            </a:r>
            <a:r>
              <a:rPr lang="uk-UA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проєктів</a:t>
            </a:r>
            <a:r>
              <a:rPr lang="uk-UA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щодо закупівлі соціальних послуг Фондом соціального захисту осіб з інвалідністю:</a:t>
            </a:r>
            <a:endParaRPr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7" name="pasted-image.pdf" descr="pasted-image.pdf">
            <a:extLst>
              <a:ext uri="{FF2B5EF4-FFF2-40B4-BE49-F238E27FC236}">
                <a16:creationId xmlns:a16="http://schemas.microsoft.com/office/drawing/2014/main" id="{44D76262-B931-ADD2-7020-C4AF0BD518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9944" y="352756"/>
            <a:ext cx="869914" cy="936983"/>
          </a:xfrm>
          <a:prstGeom prst="rect">
            <a:avLst/>
          </a:prstGeom>
          <a:ln w="12700">
            <a:miter lim="400000"/>
          </a:ln>
        </p:spPr>
      </p:pic>
      <p:sp>
        <p:nvSpPr>
          <p:cNvPr id="128" name="ЗАГОЛОВОК СЛАЙДУ">
            <a:extLst>
              <a:ext uri="{FF2B5EF4-FFF2-40B4-BE49-F238E27FC236}">
                <a16:creationId xmlns:a16="http://schemas.microsoft.com/office/drawing/2014/main" id="{AE2D36E1-1A29-A231-34EE-3A39A9A8932C}"/>
              </a:ext>
            </a:extLst>
          </p:cNvPr>
          <p:cNvSpPr txBox="1"/>
          <p:nvPr/>
        </p:nvSpPr>
        <p:spPr>
          <a:xfrm>
            <a:off x="417295" y="527877"/>
            <a:ext cx="92396" cy="5355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90000"/>
              </a:lnSpc>
              <a:defRPr sz="32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endParaRPr/>
          </a:p>
        </p:txBody>
      </p:sp>
      <p:sp>
        <p:nvSpPr>
          <p:cNvPr id="129" name="Прямокутник">
            <a:extLst>
              <a:ext uri="{FF2B5EF4-FFF2-40B4-BE49-F238E27FC236}">
                <a16:creationId xmlns:a16="http://schemas.microsoft.com/office/drawing/2014/main" id="{50B6938F-119B-601E-1CA2-1238AFF905D3}"/>
              </a:ext>
            </a:extLst>
          </p:cNvPr>
          <p:cNvSpPr/>
          <p:nvPr/>
        </p:nvSpPr>
        <p:spPr>
          <a:xfrm>
            <a:off x="0" y="780710"/>
            <a:ext cx="7761103" cy="29864"/>
          </a:xfrm>
          <a:prstGeom prst="rect">
            <a:avLst/>
          </a:prstGeom>
          <a:solidFill>
            <a:srgbClr val="DD9D3D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30" name="ОСНОВНИЙ МЕСЕДЖ">
            <a:extLst>
              <a:ext uri="{FF2B5EF4-FFF2-40B4-BE49-F238E27FC236}">
                <a16:creationId xmlns:a16="http://schemas.microsoft.com/office/drawing/2014/main" id="{4107415D-C843-5AB1-9A77-CC2CD6E4D429}"/>
              </a:ext>
            </a:extLst>
          </p:cNvPr>
          <p:cNvSpPr txBox="1"/>
          <p:nvPr/>
        </p:nvSpPr>
        <p:spPr>
          <a:xfrm>
            <a:off x="742267" y="1503135"/>
            <a:ext cx="10707285" cy="404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just" defTabSz="711200">
              <a:lnSpc>
                <a:spcPct val="110000"/>
              </a:lnSpc>
              <a:spcBef>
                <a:spcPts val="600"/>
              </a:spcBef>
              <a:defRPr sz="1600" b="1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algn="ctr"/>
            <a:endParaRPr sz="2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A75B21-0302-F9F7-15A1-922064F31B4C}"/>
              </a:ext>
            </a:extLst>
          </p:cNvPr>
          <p:cNvSpPr txBox="1"/>
          <p:nvPr/>
        </p:nvSpPr>
        <p:spPr>
          <a:xfrm>
            <a:off x="120145" y="2657703"/>
            <a:ext cx="11689713" cy="33085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just"/>
            <a:r>
              <a:rPr lang="uk-UA" sz="1900" b="1" u="sng" dirty="0">
                <a:solidFill>
                  <a:srgbClr val="002060"/>
                </a:solidFill>
              </a:rPr>
              <a:t>- СОЦІАЛЬНА ПОСЛУГА З ФОРМУВАННЯ ЖИТТЄСТІЙКОСТІ</a:t>
            </a:r>
          </a:p>
          <a:p>
            <a:pPr algn="just"/>
            <a:endParaRPr lang="uk-UA" sz="1900" b="1" u="sng" dirty="0">
              <a:solidFill>
                <a:srgbClr val="002060"/>
              </a:solidFill>
            </a:endParaRPr>
          </a:p>
          <a:p>
            <a:pPr algn="just"/>
            <a:r>
              <a:rPr lang="uk-UA" sz="1900" b="1" u="sng" dirty="0">
                <a:solidFill>
                  <a:srgbClr val="002060"/>
                </a:solidFill>
              </a:rPr>
              <a:t>- СОЦІАЛЬНА ПОСЛУГА СТАЦІОНАРНОГО ДОГЛЯДУ ТА ПІДТРИМАНОГО ПРОЖИВАННЯ</a:t>
            </a:r>
          </a:p>
          <a:p>
            <a:pPr algn="just"/>
            <a:endParaRPr lang="uk-UA" sz="1900" b="1" u="sng" dirty="0">
              <a:solidFill>
                <a:srgbClr val="002060"/>
              </a:solidFill>
            </a:endParaRPr>
          </a:p>
          <a:p>
            <a:pPr algn="just"/>
            <a:r>
              <a:rPr lang="uk-UA" sz="1900" b="1" u="sng" dirty="0">
                <a:solidFill>
                  <a:srgbClr val="002060"/>
                </a:solidFill>
              </a:rPr>
              <a:t>- МАЛІ ГРАНТИ ДЛЯ НАДАВАЧІВ СОЦІАЛЬНИХ ПОСЛУГ</a:t>
            </a:r>
          </a:p>
          <a:p>
            <a:pPr algn="just"/>
            <a:endParaRPr lang="uk-UA" sz="1900" b="1" u="sng" dirty="0">
              <a:solidFill>
                <a:srgbClr val="002060"/>
              </a:solidFill>
            </a:endParaRPr>
          </a:p>
          <a:p>
            <a:pPr algn="just"/>
            <a:r>
              <a:rPr lang="uk-UA" sz="1900" b="1" u="sng" dirty="0">
                <a:solidFill>
                  <a:srgbClr val="002060"/>
                </a:solidFill>
              </a:rPr>
              <a:t>- СОЦІАЛЬНА ПОСЛУГА З КОМПЛЕКСНОГО РОЗВИТКУ ТА ДОГЛЯДУ ДІТЕЙ З ІНВАЛІДНІСТЮ</a:t>
            </a:r>
          </a:p>
          <a:p>
            <a:pPr algn="just"/>
            <a:endParaRPr lang="uk-UA" sz="1900" b="1" u="sng" dirty="0">
              <a:solidFill>
                <a:srgbClr val="002060"/>
              </a:solidFill>
            </a:endParaRPr>
          </a:p>
          <a:p>
            <a:pPr algn="just"/>
            <a:r>
              <a:rPr lang="uk-UA" sz="1900" b="1" u="sng" dirty="0">
                <a:solidFill>
                  <a:srgbClr val="002060"/>
                </a:solidFill>
              </a:rPr>
              <a:t>- СОЦІАЛЬНА СКЛАДОВА ПОСЛУГИ РАННЬОГО ВТРУЧАННЯ</a:t>
            </a:r>
          </a:p>
          <a:p>
            <a:pPr algn="just"/>
            <a:endParaRPr lang="uk-UA" sz="1900" b="1" u="sng" dirty="0">
              <a:solidFill>
                <a:srgbClr val="002060"/>
              </a:solidFill>
            </a:endParaRPr>
          </a:p>
          <a:p>
            <a:pPr algn="just"/>
            <a:r>
              <a:rPr lang="uk-UA" sz="1900" b="1" u="sng" dirty="0">
                <a:solidFill>
                  <a:srgbClr val="002060"/>
                </a:solidFill>
              </a:rPr>
              <a:t>- СОЦІАЛЬНА ПОСЛУГА ПРИТУЛКУ МАЛОМОБІЛЬНИМ ОСОБАМ З ЧИСЛА ВПО</a:t>
            </a: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F13B5D05-994F-E659-9CDA-03ECD8888C84}"/>
              </a:ext>
            </a:extLst>
          </p:cNvPr>
          <p:cNvSpPr/>
          <p:nvPr/>
        </p:nvSpPr>
        <p:spPr>
          <a:xfrm>
            <a:off x="318544" y="3047337"/>
            <a:ext cx="6705211" cy="9053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705" lvl="1" indent="-179705" algn="just" defTabSz="622300">
              <a:lnSpc>
                <a:spcPct val="110000"/>
              </a:lnSpc>
              <a:spcBef>
                <a:spcPts val="200"/>
              </a:spcBef>
              <a:buClr>
                <a:srgbClr val="DE9D41"/>
              </a:buClr>
              <a:buSzPct val="150000"/>
              <a:buFont typeface="Arial"/>
              <a:buChar char="•"/>
              <a:defRPr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 lang="uk-UA" sz="1500" b="1" dirty="0">
              <a:solidFill>
                <a:srgbClr val="002060"/>
              </a:solidFill>
              <a:sym typeface="Helvetica"/>
            </a:endParaRPr>
          </a:p>
          <a:p>
            <a:pPr marL="179705" lvl="1" indent="-179705" algn="just" defTabSz="622300">
              <a:lnSpc>
                <a:spcPct val="110000"/>
              </a:lnSpc>
              <a:spcBef>
                <a:spcPts val="200"/>
              </a:spcBef>
              <a:buClr>
                <a:srgbClr val="DE9D41"/>
              </a:buClr>
              <a:buSzPct val="150000"/>
              <a:buFont typeface="Arial"/>
              <a:buChar char="•"/>
              <a:defRPr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 lang="uk-UA" sz="1500" b="1" dirty="0">
              <a:solidFill>
                <a:srgbClr val="002060"/>
              </a:solidFill>
              <a:sym typeface="Helvetica"/>
            </a:endParaRPr>
          </a:p>
          <a:p>
            <a:pPr marL="179705" lvl="1" indent="-179705" algn="just" defTabSz="622300">
              <a:lnSpc>
                <a:spcPct val="110000"/>
              </a:lnSpc>
              <a:spcBef>
                <a:spcPts val="200"/>
              </a:spcBef>
              <a:buClr>
                <a:srgbClr val="DE9D41"/>
              </a:buClr>
              <a:buSzPct val="150000"/>
              <a:buFont typeface="Arial"/>
              <a:buChar char="•"/>
              <a:defRPr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 lang="uk-UA" sz="1500" b="1" dirty="0">
              <a:solidFill>
                <a:srgbClr val="002060"/>
              </a:solidFill>
              <a:sym typeface="Helvetica"/>
            </a:endParaRPr>
          </a:p>
        </p:txBody>
      </p:sp>
      <p:sp>
        <p:nvSpPr>
          <p:cNvPr id="6" name="Лінія">
            <a:extLst>
              <a:ext uri="{FF2B5EF4-FFF2-40B4-BE49-F238E27FC236}">
                <a16:creationId xmlns:a16="http://schemas.microsoft.com/office/drawing/2014/main" id="{3C5B2062-F339-3C5A-CD41-4B4C5D73061A}"/>
              </a:ext>
            </a:extLst>
          </p:cNvPr>
          <p:cNvSpPr/>
          <p:nvPr/>
        </p:nvSpPr>
        <p:spPr>
          <a:xfrm flipV="1">
            <a:off x="8647860" y="3738198"/>
            <a:ext cx="19051" cy="1271951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9" name="Лінія">
            <a:extLst>
              <a:ext uri="{FF2B5EF4-FFF2-40B4-BE49-F238E27FC236}">
                <a16:creationId xmlns:a16="http://schemas.microsoft.com/office/drawing/2014/main" id="{A42A27A2-8A89-F38E-5D44-388ACF5E0A7D}"/>
              </a:ext>
            </a:extLst>
          </p:cNvPr>
          <p:cNvSpPr/>
          <p:nvPr/>
        </p:nvSpPr>
        <p:spPr>
          <a:xfrm>
            <a:off x="10503320" y="3390899"/>
            <a:ext cx="654174" cy="1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" name="Лінія">
            <a:extLst>
              <a:ext uri="{FF2B5EF4-FFF2-40B4-BE49-F238E27FC236}">
                <a16:creationId xmlns:a16="http://schemas.microsoft.com/office/drawing/2014/main" id="{154E0A3B-0CB6-E58B-6BD1-D580FD0BEB69}"/>
              </a:ext>
            </a:extLst>
          </p:cNvPr>
          <p:cNvSpPr/>
          <p:nvPr/>
        </p:nvSpPr>
        <p:spPr>
          <a:xfrm>
            <a:off x="8766531" y="6465628"/>
            <a:ext cx="654174" cy="1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2" name="Лінія">
            <a:extLst>
              <a:ext uri="{FF2B5EF4-FFF2-40B4-BE49-F238E27FC236}">
                <a16:creationId xmlns:a16="http://schemas.microsoft.com/office/drawing/2014/main" id="{1C584EE9-6C47-A3CD-D4C2-C555DD983052}"/>
              </a:ext>
            </a:extLst>
          </p:cNvPr>
          <p:cNvSpPr/>
          <p:nvPr/>
        </p:nvSpPr>
        <p:spPr>
          <a:xfrm>
            <a:off x="8443148" y="4460786"/>
            <a:ext cx="654174" cy="1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3" name="Лінія">
            <a:extLst>
              <a:ext uri="{FF2B5EF4-FFF2-40B4-BE49-F238E27FC236}">
                <a16:creationId xmlns:a16="http://schemas.microsoft.com/office/drawing/2014/main" id="{CDC420B9-DD4F-0723-7F5F-AA4D329E6FA0}"/>
              </a:ext>
            </a:extLst>
          </p:cNvPr>
          <p:cNvSpPr/>
          <p:nvPr/>
        </p:nvSpPr>
        <p:spPr>
          <a:xfrm flipV="1">
            <a:off x="10920893" y="2820819"/>
            <a:ext cx="19051" cy="1271951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4" name="Лінія">
            <a:extLst>
              <a:ext uri="{FF2B5EF4-FFF2-40B4-BE49-F238E27FC236}">
                <a16:creationId xmlns:a16="http://schemas.microsoft.com/office/drawing/2014/main" id="{37FA1AC1-D9E7-84FB-68D6-69DD68848ABA}"/>
              </a:ext>
            </a:extLst>
          </p:cNvPr>
          <p:cNvSpPr/>
          <p:nvPr/>
        </p:nvSpPr>
        <p:spPr>
          <a:xfrm flipV="1">
            <a:off x="8974947" y="5458032"/>
            <a:ext cx="19051" cy="1271951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7" name="Лінія">
            <a:extLst>
              <a:ext uri="{FF2B5EF4-FFF2-40B4-BE49-F238E27FC236}">
                <a16:creationId xmlns:a16="http://schemas.microsoft.com/office/drawing/2014/main" id="{5BC93671-766A-F341-1C00-3DB6C7B5618A}"/>
              </a:ext>
            </a:extLst>
          </p:cNvPr>
          <p:cNvSpPr/>
          <p:nvPr/>
        </p:nvSpPr>
        <p:spPr>
          <a:xfrm flipV="1">
            <a:off x="8376739" y="5593593"/>
            <a:ext cx="9526" cy="900477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18" name="Лінія">
            <a:extLst>
              <a:ext uri="{FF2B5EF4-FFF2-40B4-BE49-F238E27FC236}">
                <a16:creationId xmlns:a16="http://schemas.microsoft.com/office/drawing/2014/main" id="{13A82B78-6854-11B6-871F-922A1E1C9167}"/>
              </a:ext>
            </a:extLst>
          </p:cNvPr>
          <p:cNvSpPr/>
          <p:nvPr/>
        </p:nvSpPr>
        <p:spPr>
          <a:xfrm flipV="1">
            <a:off x="7838573" y="4135057"/>
            <a:ext cx="9526" cy="900477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19" name="Лінія">
            <a:extLst>
              <a:ext uri="{FF2B5EF4-FFF2-40B4-BE49-F238E27FC236}">
                <a16:creationId xmlns:a16="http://schemas.microsoft.com/office/drawing/2014/main" id="{C375C6B3-0E1C-6CA3-8392-74964EC2AC71}"/>
              </a:ext>
            </a:extLst>
          </p:cNvPr>
          <p:cNvSpPr/>
          <p:nvPr/>
        </p:nvSpPr>
        <p:spPr>
          <a:xfrm flipV="1">
            <a:off x="11411413" y="3321660"/>
            <a:ext cx="9526" cy="900477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20" name="Лінія">
            <a:extLst>
              <a:ext uri="{FF2B5EF4-FFF2-40B4-BE49-F238E27FC236}">
                <a16:creationId xmlns:a16="http://schemas.microsoft.com/office/drawing/2014/main" id="{2F0830EB-BD6F-8CF8-DE0C-8BC13BCB1A12}"/>
              </a:ext>
            </a:extLst>
          </p:cNvPr>
          <p:cNvSpPr/>
          <p:nvPr/>
        </p:nvSpPr>
        <p:spPr>
          <a:xfrm>
            <a:off x="7653666" y="4460786"/>
            <a:ext cx="654174" cy="1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1" name="Лінія">
            <a:extLst>
              <a:ext uri="{FF2B5EF4-FFF2-40B4-BE49-F238E27FC236}">
                <a16:creationId xmlns:a16="http://schemas.microsoft.com/office/drawing/2014/main" id="{8C2963B1-323D-D1B8-C90E-76171D6EEF83}"/>
              </a:ext>
            </a:extLst>
          </p:cNvPr>
          <p:cNvSpPr/>
          <p:nvPr/>
        </p:nvSpPr>
        <p:spPr>
          <a:xfrm>
            <a:off x="10795378" y="3488940"/>
            <a:ext cx="654174" cy="1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2" name="Лінія">
            <a:extLst>
              <a:ext uri="{FF2B5EF4-FFF2-40B4-BE49-F238E27FC236}">
                <a16:creationId xmlns:a16="http://schemas.microsoft.com/office/drawing/2014/main" id="{66D3D9A6-94B5-B5A4-B87C-6BEB7C9E26A4}"/>
              </a:ext>
            </a:extLst>
          </p:cNvPr>
          <p:cNvSpPr/>
          <p:nvPr/>
        </p:nvSpPr>
        <p:spPr>
          <a:xfrm>
            <a:off x="8049652" y="6259453"/>
            <a:ext cx="654174" cy="1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45719" rIns="45719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37787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push dir="u"/>
      </p:transition>
    </mc:Choice>
    <mc:Fallback xmlns="">
      <p:transition spd="slow">
        <p:push dir="u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726989-9A50-98E7-471F-1AD61E4B55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Виноска">
            <a:extLst>
              <a:ext uri="{FF2B5EF4-FFF2-40B4-BE49-F238E27FC236}">
                <a16:creationId xmlns:a16="http://schemas.microsoft.com/office/drawing/2014/main" id="{42F33C61-64BA-CCA8-F986-C1EFE2EF47B6}"/>
              </a:ext>
            </a:extLst>
          </p:cNvPr>
          <p:cNvSpPr/>
          <p:nvPr/>
        </p:nvSpPr>
        <p:spPr>
          <a:xfrm>
            <a:off x="-7829" y="1331264"/>
            <a:ext cx="12207479" cy="16048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18058"/>
                </a:lnTo>
                <a:lnTo>
                  <a:pt x="9075" y="18058"/>
                </a:lnTo>
                <a:lnTo>
                  <a:pt x="9843" y="21600"/>
                </a:lnTo>
                <a:lnTo>
                  <a:pt x="10612" y="18058"/>
                </a:lnTo>
                <a:lnTo>
                  <a:pt x="21600" y="18058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E9D41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pic>
        <p:nvPicPr>
          <p:cNvPr id="127" name="pasted-image.pdf" descr="pasted-image.pdf">
            <a:extLst>
              <a:ext uri="{FF2B5EF4-FFF2-40B4-BE49-F238E27FC236}">
                <a16:creationId xmlns:a16="http://schemas.microsoft.com/office/drawing/2014/main" id="{44D76262-B931-ADD2-7020-C4AF0BD518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9944" y="352756"/>
            <a:ext cx="869914" cy="936983"/>
          </a:xfrm>
          <a:prstGeom prst="rect">
            <a:avLst/>
          </a:prstGeom>
          <a:ln w="12700">
            <a:miter lim="400000"/>
          </a:ln>
        </p:spPr>
      </p:pic>
      <p:sp>
        <p:nvSpPr>
          <p:cNvPr id="128" name="ЗАГОЛОВОК СЛАЙДУ">
            <a:extLst>
              <a:ext uri="{FF2B5EF4-FFF2-40B4-BE49-F238E27FC236}">
                <a16:creationId xmlns:a16="http://schemas.microsoft.com/office/drawing/2014/main" id="{AE2D36E1-1A29-A231-34EE-3A39A9A8932C}"/>
              </a:ext>
            </a:extLst>
          </p:cNvPr>
          <p:cNvSpPr txBox="1"/>
          <p:nvPr/>
        </p:nvSpPr>
        <p:spPr>
          <a:xfrm>
            <a:off x="417295" y="527877"/>
            <a:ext cx="92396" cy="5355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90000"/>
              </a:lnSpc>
              <a:defRPr sz="32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endParaRPr/>
          </a:p>
        </p:txBody>
      </p:sp>
      <p:sp>
        <p:nvSpPr>
          <p:cNvPr id="129" name="Прямокутник">
            <a:extLst>
              <a:ext uri="{FF2B5EF4-FFF2-40B4-BE49-F238E27FC236}">
                <a16:creationId xmlns:a16="http://schemas.microsoft.com/office/drawing/2014/main" id="{50B6938F-119B-601E-1CA2-1238AFF905D3}"/>
              </a:ext>
            </a:extLst>
          </p:cNvPr>
          <p:cNvSpPr/>
          <p:nvPr/>
        </p:nvSpPr>
        <p:spPr>
          <a:xfrm>
            <a:off x="0" y="780710"/>
            <a:ext cx="7761103" cy="29864"/>
          </a:xfrm>
          <a:prstGeom prst="rect">
            <a:avLst/>
          </a:prstGeom>
          <a:solidFill>
            <a:srgbClr val="DD9D3D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30" name="ОСНОВНИЙ МЕСЕДЖ">
            <a:extLst>
              <a:ext uri="{FF2B5EF4-FFF2-40B4-BE49-F238E27FC236}">
                <a16:creationId xmlns:a16="http://schemas.microsoft.com/office/drawing/2014/main" id="{4107415D-C843-5AB1-9A77-CC2CD6E4D429}"/>
              </a:ext>
            </a:extLst>
          </p:cNvPr>
          <p:cNvSpPr txBox="1"/>
          <p:nvPr/>
        </p:nvSpPr>
        <p:spPr>
          <a:xfrm>
            <a:off x="742267" y="1503135"/>
            <a:ext cx="10707285" cy="1107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just" defTabSz="711200">
              <a:lnSpc>
                <a:spcPct val="110000"/>
              </a:lnSpc>
              <a:spcBef>
                <a:spcPts val="600"/>
              </a:spcBef>
              <a:defRPr sz="1600" b="1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algn="ctr"/>
            <a:r>
              <a:rPr lang="uk-UA" sz="2000" dirty="0"/>
              <a:t>Постанова Кабінету Міністрів України від 03.10.2023 р. № 1049 </a:t>
            </a:r>
            <a:br>
              <a:rPr lang="uk-UA" sz="2000" dirty="0"/>
            </a:br>
            <a:r>
              <a:rPr lang="uk-UA" sz="2000" dirty="0">
                <a:solidFill>
                  <a:srgbClr val="002060"/>
                </a:solidFill>
              </a:rPr>
              <a:t>«Про реалізацію експериментального проекту із запровадження комплексної соціальної послуги з формування життєстійкості»</a:t>
            </a:r>
            <a:endParaRPr sz="2000" dirty="0">
              <a:solidFill>
                <a:srgbClr val="00206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A75B21-0302-F9F7-15A1-922064F31B4C}"/>
              </a:ext>
            </a:extLst>
          </p:cNvPr>
          <p:cNvSpPr txBox="1"/>
          <p:nvPr/>
        </p:nvSpPr>
        <p:spPr>
          <a:xfrm>
            <a:off x="509691" y="3429000"/>
            <a:ext cx="4868998" cy="38472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just"/>
            <a:r>
              <a:rPr lang="uk-UA" sz="1900" b="1" dirty="0">
                <a:solidFill>
                  <a:srgbClr val="002060"/>
                </a:solidFill>
              </a:rPr>
              <a:t>	</a:t>
            </a:r>
            <a:endParaRPr lang="uk-UA" sz="1500" dirty="0">
              <a:solidFill>
                <a:srgbClr val="002060"/>
              </a:solidFill>
            </a:endParaRP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F13B5D05-994F-E659-9CDA-03ECD8888C84}"/>
              </a:ext>
            </a:extLst>
          </p:cNvPr>
          <p:cNvSpPr/>
          <p:nvPr/>
        </p:nvSpPr>
        <p:spPr>
          <a:xfrm>
            <a:off x="318544" y="3047337"/>
            <a:ext cx="6705211" cy="4009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 defTabSz="622300">
              <a:lnSpc>
                <a:spcPct val="110000"/>
              </a:lnSpc>
              <a:spcBef>
                <a:spcPts val="200"/>
              </a:spcBef>
              <a:buClr>
                <a:srgbClr val="DE9D41"/>
              </a:buClr>
              <a:buSzPct val="150000"/>
              <a:defRPr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lang="uk-UA" sz="1500" b="1" dirty="0">
                <a:solidFill>
                  <a:srgbClr val="002060"/>
                </a:solidFill>
                <a:sym typeface="Helvetica"/>
              </a:rPr>
              <a:t>Відповідно до Постанови КМУ від 03.10.2023 р. № 1049 «Про реалізацію експериментального проекту </a:t>
            </a:r>
            <a:r>
              <a:rPr lang="uk-UA" sz="1500" b="1" dirty="0">
                <a:solidFill>
                  <a:srgbClr val="DE9D41"/>
                </a:solidFill>
                <a:sym typeface="Helvetica"/>
              </a:rPr>
              <a:t>із запровадження комплексної соціальної послуги з формування життєстійкості</a:t>
            </a:r>
            <a:r>
              <a:rPr lang="uk-UA" sz="1500" b="1" dirty="0">
                <a:solidFill>
                  <a:srgbClr val="002060"/>
                </a:solidFill>
                <a:sym typeface="Helvetica"/>
              </a:rPr>
              <a:t>» (далі – Постанова 1049) станом на 25.09.2025 у реалізації проекту беруть участь </a:t>
            </a:r>
            <a:r>
              <a:rPr lang="uk-UA" sz="1500" b="1" dirty="0">
                <a:solidFill>
                  <a:srgbClr val="DE9D41"/>
                </a:solidFill>
                <a:sym typeface="Helvetica"/>
              </a:rPr>
              <a:t>306</a:t>
            </a:r>
            <a:r>
              <a:rPr lang="uk-UA" sz="1500" b="1" dirty="0">
                <a:solidFill>
                  <a:srgbClr val="002060"/>
                </a:solidFill>
                <a:sym typeface="Helvetica"/>
              </a:rPr>
              <a:t> територіальних громад, укладено </a:t>
            </a:r>
            <a:r>
              <a:rPr lang="uk-UA" sz="1500" b="1" dirty="0">
                <a:solidFill>
                  <a:srgbClr val="DE9D41"/>
                </a:solidFill>
                <a:sym typeface="Helvetica"/>
              </a:rPr>
              <a:t>302</a:t>
            </a:r>
            <a:r>
              <a:rPr lang="uk-UA" sz="1500" b="1" dirty="0">
                <a:solidFill>
                  <a:srgbClr val="002060"/>
                </a:solidFill>
                <a:sym typeface="Helvetica"/>
              </a:rPr>
              <a:t> договори «Про забезпечення надання комплексної соціальної послуги з формування життєстійкості» з надавачами соціальних послуг. Загальна вартість укладених договорів у 2025 році </a:t>
            </a:r>
            <a:r>
              <a:rPr lang="uk-UA" sz="1500" b="1" dirty="0">
                <a:solidFill>
                  <a:srgbClr val="DE9D41"/>
                </a:solidFill>
                <a:sym typeface="Helvetica"/>
              </a:rPr>
              <a:t>409 036 167,40 грн.</a:t>
            </a:r>
          </a:p>
          <a:p>
            <a:pPr lvl="1" algn="just" defTabSz="622300">
              <a:lnSpc>
                <a:spcPct val="110000"/>
              </a:lnSpc>
              <a:spcBef>
                <a:spcPts val="200"/>
              </a:spcBef>
              <a:buClr>
                <a:srgbClr val="DE9D41"/>
              </a:buClr>
              <a:buSzPct val="150000"/>
              <a:defRPr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lang="uk-UA" sz="1500" b="1" dirty="0">
                <a:solidFill>
                  <a:srgbClr val="002060"/>
                </a:solidFill>
                <a:sym typeface="Helvetica"/>
              </a:rPr>
              <a:t>У Центрах життєстійкості до реалізації проекту залучено </a:t>
            </a:r>
            <a:r>
              <a:rPr lang="uk-UA" sz="1500" b="1" dirty="0">
                <a:solidFill>
                  <a:srgbClr val="DE9D41"/>
                </a:solidFill>
                <a:sym typeface="Helvetica"/>
              </a:rPr>
              <a:t>понад </a:t>
            </a:r>
          </a:p>
          <a:p>
            <a:pPr lvl="1" algn="just" defTabSz="622300">
              <a:lnSpc>
                <a:spcPct val="110000"/>
              </a:lnSpc>
              <a:spcBef>
                <a:spcPts val="200"/>
              </a:spcBef>
              <a:buClr>
                <a:srgbClr val="DE9D41"/>
              </a:buClr>
              <a:buSzPct val="150000"/>
              <a:defRPr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lang="uk-UA" sz="1500" b="1" dirty="0">
                <a:solidFill>
                  <a:srgbClr val="DE9D41"/>
                </a:solidFill>
                <a:sym typeface="Helvetica"/>
              </a:rPr>
              <a:t>1500 фахівців</a:t>
            </a:r>
            <a:r>
              <a:rPr lang="uk-UA" sz="1500" b="1" dirty="0">
                <a:solidFill>
                  <a:srgbClr val="002060"/>
                </a:solidFill>
                <a:sym typeface="Helvetica"/>
              </a:rPr>
              <a:t>, а саме: соціальні менеджери, фахівці із соціальної роботи та психологи. </a:t>
            </a:r>
          </a:p>
          <a:p>
            <a:pPr marL="179705" lvl="1" indent="-179705" algn="just" defTabSz="622300">
              <a:lnSpc>
                <a:spcPct val="110000"/>
              </a:lnSpc>
              <a:spcBef>
                <a:spcPts val="200"/>
              </a:spcBef>
              <a:buClr>
                <a:srgbClr val="DE9D41"/>
              </a:buClr>
              <a:buSzPct val="150000"/>
              <a:buFont typeface="Arial"/>
              <a:buChar char="•"/>
              <a:defRPr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 lang="uk-UA" sz="1500" b="1" dirty="0">
              <a:solidFill>
                <a:srgbClr val="002060"/>
              </a:solidFill>
              <a:sym typeface="Helvetica"/>
            </a:endParaRPr>
          </a:p>
          <a:p>
            <a:pPr marL="179705" lvl="1" indent="-179705" algn="just" defTabSz="622300">
              <a:lnSpc>
                <a:spcPct val="110000"/>
              </a:lnSpc>
              <a:spcBef>
                <a:spcPts val="200"/>
              </a:spcBef>
              <a:buClr>
                <a:srgbClr val="DE9D41"/>
              </a:buClr>
              <a:buSzPct val="150000"/>
              <a:buFont typeface="Arial"/>
              <a:buChar char="•"/>
              <a:defRPr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 lang="uk-UA" sz="1500" b="1" dirty="0">
              <a:solidFill>
                <a:srgbClr val="002060"/>
              </a:solidFill>
              <a:sym typeface="Helvetica"/>
            </a:endParaRPr>
          </a:p>
          <a:p>
            <a:pPr marL="179705" lvl="1" indent="-179705" algn="just" defTabSz="622300">
              <a:lnSpc>
                <a:spcPct val="110000"/>
              </a:lnSpc>
              <a:spcBef>
                <a:spcPts val="200"/>
              </a:spcBef>
              <a:buClr>
                <a:srgbClr val="DE9D41"/>
              </a:buClr>
              <a:buSzPct val="150000"/>
              <a:buFont typeface="Arial"/>
              <a:buChar char="•"/>
              <a:defRPr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 lang="uk-UA" sz="1500" b="1" dirty="0">
              <a:solidFill>
                <a:srgbClr val="002060"/>
              </a:solidFill>
              <a:sym typeface="Helvetica"/>
            </a:endParaRPr>
          </a:p>
        </p:txBody>
      </p:sp>
      <p:sp>
        <p:nvSpPr>
          <p:cNvPr id="6" name="Лінія">
            <a:extLst>
              <a:ext uri="{FF2B5EF4-FFF2-40B4-BE49-F238E27FC236}">
                <a16:creationId xmlns:a16="http://schemas.microsoft.com/office/drawing/2014/main" id="{3C5B2062-F339-3C5A-CD41-4B4C5D73061A}"/>
              </a:ext>
            </a:extLst>
          </p:cNvPr>
          <p:cNvSpPr/>
          <p:nvPr/>
        </p:nvSpPr>
        <p:spPr>
          <a:xfrm flipV="1">
            <a:off x="8647860" y="3738198"/>
            <a:ext cx="19051" cy="1271951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9" name="Лінія">
            <a:extLst>
              <a:ext uri="{FF2B5EF4-FFF2-40B4-BE49-F238E27FC236}">
                <a16:creationId xmlns:a16="http://schemas.microsoft.com/office/drawing/2014/main" id="{A42A27A2-8A89-F38E-5D44-388ACF5E0A7D}"/>
              </a:ext>
            </a:extLst>
          </p:cNvPr>
          <p:cNvSpPr/>
          <p:nvPr/>
        </p:nvSpPr>
        <p:spPr>
          <a:xfrm>
            <a:off x="10503320" y="3390899"/>
            <a:ext cx="654174" cy="1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" name="Лінія">
            <a:extLst>
              <a:ext uri="{FF2B5EF4-FFF2-40B4-BE49-F238E27FC236}">
                <a16:creationId xmlns:a16="http://schemas.microsoft.com/office/drawing/2014/main" id="{154E0A3B-0CB6-E58B-6BD1-D580FD0BEB69}"/>
              </a:ext>
            </a:extLst>
          </p:cNvPr>
          <p:cNvSpPr/>
          <p:nvPr/>
        </p:nvSpPr>
        <p:spPr>
          <a:xfrm>
            <a:off x="8766531" y="6465628"/>
            <a:ext cx="654174" cy="1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2" name="Лінія">
            <a:extLst>
              <a:ext uri="{FF2B5EF4-FFF2-40B4-BE49-F238E27FC236}">
                <a16:creationId xmlns:a16="http://schemas.microsoft.com/office/drawing/2014/main" id="{1C584EE9-6C47-A3CD-D4C2-C555DD983052}"/>
              </a:ext>
            </a:extLst>
          </p:cNvPr>
          <p:cNvSpPr/>
          <p:nvPr/>
        </p:nvSpPr>
        <p:spPr>
          <a:xfrm>
            <a:off x="8443148" y="4460786"/>
            <a:ext cx="654174" cy="1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3" name="Лінія">
            <a:extLst>
              <a:ext uri="{FF2B5EF4-FFF2-40B4-BE49-F238E27FC236}">
                <a16:creationId xmlns:a16="http://schemas.microsoft.com/office/drawing/2014/main" id="{CDC420B9-DD4F-0723-7F5F-AA4D329E6FA0}"/>
              </a:ext>
            </a:extLst>
          </p:cNvPr>
          <p:cNvSpPr/>
          <p:nvPr/>
        </p:nvSpPr>
        <p:spPr>
          <a:xfrm flipV="1">
            <a:off x="10920893" y="2820819"/>
            <a:ext cx="19051" cy="1271951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4" name="Лінія">
            <a:extLst>
              <a:ext uri="{FF2B5EF4-FFF2-40B4-BE49-F238E27FC236}">
                <a16:creationId xmlns:a16="http://schemas.microsoft.com/office/drawing/2014/main" id="{37FA1AC1-D9E7-84FB-68D6-69DD68848ABA}"/>
              </a:ext>
            </a:extLst>
          </p:cNvPr>
          <p:cNvSpPr/>
          <p:nvPr/>
        </p:nvSpPr>
        <p:spPr>
          <a:xfrm flipV="1">
            <a:off x="8974947" y="5458032"/>
            <a:ext cx="19051" cy="1271951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16" name="pasted-movie.png">
            <a:extLst>
              <a:ext uri="{FF2B5EF4-FFF2-40B4-BE49-F238E27FC236}">
                <a16:creationId xmlns:a16="http://schemas.microsoft.com/office/drawing/2014/main" id="{FF097270-8C71-160A-3491-6E6CB38F0B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92" b="18492"/>
          <a:stretch/>
        </p:blipFill>
        <p:spPr>
          <a:xfrm>
            <a:off x="7561708" y="2936105"/>
            <a:ext cx="4248150" cy="35579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95" y="0"/>
                </a:moveTo>
                <a:lnTo>
                  <a:pt x="1569" y="3"/>
                </a:lnTo>
                <a:lnTo>
                  <a:pt x="1476" y="95"/>
                </a:lnTo>
                <a:lnTo>
                  <a:pt x="1476" y="9323"/>
                </a:lnTo>
                <a:lnTo>
                  <a:pt x="0" y="9323"/>
                </a:lnTo>
                <a:lnTo>
                  <a:pt x="0" y="20171"/>
                </a:lnTo>
                <a:lnTo>
                  <a:pt x="4214" y="20171"/>
                </a:lnTo>
                <a:lnTo>
                  <a:pt x="4214" y="21600"/>
                </a:lnTo>
                <a:lnTo>
                  <a:pt x="21600" y="21600"/>
                </a:lnTo>
                <a:lnTo>
                  <a:pt x="21600" y="14043"/>
                </a:lnTo>
                <a:lnTo>
                  <a:pt x="21600" y="3494"/>
                </a:lnTo>
                <a:lnTo>
                  <a:pt x="19560" y="3494"/>
                </a:lnTo>
                <a:lnTo>
                  <a:pt x="19560" y="0"/>
                </a:lnTo>
                <a:lnTo>
                  <a:pt x="2195" y="0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17" name="Лінія">
            <a:extLst>
              <a:ext uri="{FF2B5EF4-FFF2-40B4-BE49-F238E27FC236}">
                <a16:creationId xmlns:a16="http://schemas.microsoft.com/office/drawing/2014/main" id="{5BC93671-766A-F341-1C00-3DB6C7B5618A}"/>
              </a:ext>
            </a:extLst>
          </p:cNvPr>
          <p:cNvSpPr/>
          <p:nvPr/>
        </p:nvSpPr>
        <p:spPr>
          <a:xfrm flipV="1">
            <a:off x="8376739" y="5593593"/>
            <a:ext cx="9526" cy="900477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18" name="Лінія">
            <a:extLst>
              <a:ext uri="{FF2B5EF4-FFF2-40B4-BE49-F238E27FC236}">
                <a16:creationId xmlns:a16="http://schemas.microsoft.com/office/drawing/2014/main" id="{13A82B78-6854-11B6-871F-922A1E1C9167}"/>
              </a:ext>
            </a:extLst>
          </p:cNvPr>
          <p:cNvSpPr/>
          <p:nvPr/>
        </p:nvSpPr>
        <p:spPr>
          <a:xfrm flipV="1">
            <a:off x="7838573" y="4135057"/>
            <a:ext cx="9526" cy="900477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19" name="Лінія">
            <a:extLst>
              <a:ext uri="{FF2B5EF4-FFF2-40B4-BE49-F238E27FC236}">
                <a16:creationId xmlns:a16="http://schemas.microsoft.com/office/drawing/2014/main" id="{C375C6B3-0E1C-6CA3-8392-74964EC2AC71}"/>
              </a:ext>
            </a:extLst>
          </p:cNvPr>
          <p:cNvSpPr/>
          <p:nvPr/>
        </p:nvSpPr>
        <p:spPr>
          <a:xfrm flipV="1">
            <a:off x="11411413" y="3321660"/>
            <a:ext cx="9526" cy="900477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20" name="Лінія">
            <a:extLst>
              <a:ext uri="{FF2B5EF4-FFF2-40B4-BE49-F238E27FC236}">
                <a16:creationId xmlns:a16="http://schemas.microsoft.com/office/drawing/2014/main" id="{2F0830EB-BD6F-8CF8-DE0C-8BC13BCB1A12}"/>
              </a:ext>
            </a:extLst>
          </p:cNvPr>
          <p:cNvSpPr/>
          <p:nvPr/>
        </p:nvSpPr>
        <p:spPr>
          <a:xfrm>
            <a:off x="7653666" y="4460786"/>
            <a:ext cx="654174" cy="1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1" name="Лінія">
            <a:extLst>
              <a:ext uri="{FF2B5EF4-FFF2-40B4-BE49-F238E27FC236}">
                <a16:creationId xmlns:a16="http://schemas.microsoft.com/office/drawing/2014/main" id="{8C2963B1-323D-D1B8-C90E-76171D6EEF83}"/>
              </a:ext>
            </a:extLst>
          </p:cNvPr>
          <p:cNvSpPr/>
          <p:nvPr/>
        </p:nvSpPr>
        <p:spPr>
          <a:xfrm>
            <a:off x="10795378" y="3488940"/>
            <a:ext cx="654174" cy="1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2" name="Лінія">
            <a:extLst>
              <a:ext uri="{FF2B5EF4-FFF2-40B4-BE49-F238E27FC236}">
                <a16:creationId xmlns:a16="http://schemas.microsoft.com/office/drawing/2014/main" id="{66D3D9A6-94B5-B5A4-B87C-6BEB7C9E26A4}"/>
              </a:ext>
            </a:extLst>
          </p:cNvPr>
          <p:cNvSpPr/>
          <p:nvPr/>
        </p:nvSpPr>
        <p:spPr>
          <a:xfrm>
            <a:off x="8049652" y="6259453"/>
            <a:ext cx="654174" cy="1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45719" rIns="45719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31280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push dir="u"/>
      </p:transition>
    </mc:Choice>
    <mc:Fallback xmlns="">
      <p:transition spd="slow">
        <p:push dir="u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B6FE5F-C314-AD0C-EC76-1EFE850571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Виноска">
            <a:extLst>
              <a:ext uri="{FF2B5EF4-FFF2-40B4-BE49-F238E27FC236}">
                <a16:creationId xmlns:a16="http://schemas.microsoft.com/office/drawing/2014/main" id="{18B6E55A-D560-7F2E-88EB-E609CF8632FA}"/>
              </a:ext>
            </a:extLst>
          </p:cNvPr>
          <p:cNvSpPr/>
          <p:nvPr/>
        </p:nvSpPr>
        <p:spPr>
          <a:xfrm>
            <a:off x="43654" y="1230688"/>
            <a:ext cx="12207479" cy="16048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18058"/>
                </a:lnTo>
                <a:lnTo>
                  <a:pt x="9075" y="18058"/>
                </a:lnTo>
                <a:lnTo>
                  <a:pt x="9843" y="21600"/>
                </a:lnTo>
                <a:lnTo>
                  <a:pt x="10612" y="18058"/>
                </a:lnTo>
                <a:lnTo>
                  <a:pt x="21600" y="18058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E9D41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pic>
        <p:nvPicPr>
          <p:cNvPr id="127" name="pasted-image.pdf" descr="pasted-image.pdf">
            <a:extLst>
              <a:ext uri="{FF2B5EF4-FFF2-40B4-BE49-F238E27FC236}">
                <a16:creationId xmlns:a16="http://schemas.microsoft.com/office/drawing/2014/main" id="{31CEF3BC-CDBF-2D77-CA10-2EE11F2000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9944" y="352756"/>
            <a:ext cx="869914" cy="936983"/>
          </a:xfrm>
          <a:prstGeom prst="rect">
            <a:avLst/>
          </a:prstGeom>
          <a:ln w="12700">
            <a:miter lim="400000"/>
          </a:ln>
        </p:spPr>
      </p:pic>
      <p:sp>
        <p:nvSpPr>
          <p:cNvPr id="128" name="ЗАГОЛОВОК СЛАЙДУ">
            <a:extLst>
              <a:ext uri="{FF2B5EF4-FFF2-40B4-BE49-F238E27FC236}">
                <a16:creationId xmlns:a16="http://schemas.microsoft.com/office/drawing/2014/main" id="{91442464-101A-7EDD-0BE3-CF774EE4CC74}"/>
              </a:ext>
            </a:extLst>
          </p:cNvPr>
          <p:cNvSpPr txBox="1"/>
          <p:nvPr/>
        </p:nvSpPr>
        <p:spPr>
          <a:xfrm>
            <a:off x="417295" y="527877"/>
            <a:ext cx="92396" cy="5355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90000"/>
              </a:lnSpc>
              <a:defRPr sz="32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endParaRPr/>
          </a:p>
        </p:txBody>
      </p:sp>
      <p:sp>
        <p:nvSpPr>
          <p:cNvPr id="129" name="Прямокутник">
            <a:extLst>
              <a:ext uri="{FF2B5EF4-FFF2-40B4-BE49-F238E27FC236}">
                <a16:creationId xmlns:a16="http://schemas.microsoft.com/office/drawing/2014/main" id="{3D86AF76-FF9E-89F7-DD31-D4012174B79B}"/>
              </a:ext>
            </a:extLst>
          </p:cNvPr>
          <p:cNvSpPr/>
          <p:nvPr/>
        </p:nvSpPr>
        <p:spPr>
          <a:xfrm>
            <a:off x="0" y="780710"/>
            <a:ext cx="7761103" cy="29864"/>
          </a:xfrm>
          <a:prstGeom prst="rect">
            <a:avLst/>
          </a:prstGeom>
          <a:solidFill>
            <a:srgbClr val="DD9D3D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30" name="ОСНОВНИЙ МЕСЕДЖ">
            <a:extLst>
              <a:ext uri="{FF2B5EF4-FFF2-40B4-BE49-F238E27FC236}">
                <a16:creationId xmlns:a16="http://schemas.microsoft.com/office/drawing/2014/main" id="{73E98BE9-AC23-F38A-CB29-57299D2E7278}"/>
              </a:ext>
            </a:extLst>
          </p:cNvPr>
          <p:cNvSpPr txBox="1"/>
          <p:nvPr/>
        </p:nvSpPr>
        <p:spPr>
          <a:xfrm>
            <a:off x="742267" y="1503135"/>
            <a:ext cx="10707285" cy="1107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just" defTabSz="711200">
              <a:lnSpc>
                <a:spcPct val="110000"/>
              </a:lnSpc>
              <a:spcBef>
                <a:spcPts val="600"/>
              </a:spcBef>
              <a:defRPr sz="1600" b="1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algn="ctr"/>
            <a:r>
              <a:rPr lang="uk-UA" sz="2000" dirty="0"/>
              <a:t>Постанова Кабінету Міністрів України від 03.10.2023 р. № 1049 </a:t>
            </a:r>
            <a:br>
              <a:rPr lang="uk-UA" sz="2000" dirty="0"/>
            </a:br>
            <a:r>
              <a:rPr lang="uk-UA" sz="2000" dirty="0">
                <a:solidFill>
                  <a:srgbClr val="002060"/>
                </a:solidFill>
              </a:rPr>
              <a:t>«Про реалізацію експериментального проекту із запровадження комплексної соціальної послуги з формування життєстійкості»</a:t>
            </a:r>
            <a:endParaRPr sz="2000" dirty="0">
              <a:solidFill>
                <a:srgbClr val="00206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2197BCE-ACE2-C632-DF8E-A64916C8E317}"/>
              </a:ext>
            </a:extLst>
          </p:cNvPr>
          <p:cNvSpPr txBox="1"/>
          <p:nvPr/>
        </p:nvSpPr>
        <p:spPr>
          <a:xfrm>
            <a:off x="509691" y="3429000"/>
            <a:ext cx="4868998" cy="38472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just"/>
            <a:r>
              <a:rPr lang="uk-UA" sz="1900" b="1" dirty="0">
                <a:solidFill>
                  <a:srgbClr val="002060"/>
                </a:solidFill>
              </a:rPr>
              <a:t>	</a:t>
            </a:r>
            <a:endParaRPr lang="uk-UA" sz="1500" dirty="0">
              <a:solidFill>
                <a:srgbClr val="002060"/>
              </a:solidFill>
            </a:endParaRP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5F764D35-59EE-85F5-9561-D306651422CA}"/>
              </a:ext>
            </a:extLst>
          </p:cNvPr>
          <p:cNvSpPr/>
          <p:nvPr/>
        </p:nvSpPr>
        <p:spPr>
          <a:xfrm>
            <a:off x="318544" y="3047337"/>
            <a:ext cx="6705211" cy="8856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705" lvl="1" indent="-179705" algn="just" defTabSz="622300">
              <a:lnSpc>
                <a:spcPct val="110000"/>
              </a:lnSpc>
              <a:spcBef>
                <a:spcPts val="200"/>
              </a:spcBef>
              <a:buClr>
                <a:srgbClr val="DE9D41"/>
              </a:buClr>
              <a:buSzPct val="150000"/>
              <a:buFont typeface="Arial"/>
              <a:buChar char="•"/>
              <a:defRPr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 lang="uk-UA" sz="1500" b="1" dirty="0">
              <a:solidFill>
                <a:srgbClr val="002060"/>
              </a:solidFill>
              <a:sym typeface="Helvetica"/>
            </a:endParaRPr>
          </a:p>
          <a:p>
            <a:pPr marL="179705" lvl="1" indent="-179705" algn="just" defTabSz="622300">
              <a:lnSpc>
                <a:spcPct val="110000"/>
              </a:lnSpc>
              <a:spcBef>
                <a:spcPts val="200"/>
              </a:spcBef>
              <a:buClr>
                <a:srgbClr val="DE9D41"/>
              </a:buClr>
              <a:buSzPct val="150000"/>
              <a:buFont typeface="Arial"/>
              <a:buChar char="•"/>
              <a:defRPr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 lang="uk-UA" sz="1500" b="1" dirty="0">
              <a:solidFill>
                <a:srgbClr val="002060"/>
              </a:solidFill>
              <a:sym typeface="Helvetica"/>
            </a:endParaRPr>
          </a:p>
          <a:p>
            <a:pPr marL="179705" lvl="1" indent="-179705" algn="just" defTabSz="622300">
              <a:lnSpc>
                <a:spcPct val="110000"/>
              </a:lnSpc>
              <a:spcBef>
                <a:spcPts val="200"/>
              </a:spcBef>
              <a:buClr>
                <a:srgbClr val="DE9D41"/>
              </a:buClr>
              <a:buSzPct val="150000"/>
              <a:buFont typeface="Arial"/>
              <a:buChar char="•"/>
              <a:defRPr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 lang="uk-UA" sz="1500" b="1" dirty="0">
              <a:solidFill>
                <a:srgbClr val="002060"/>
              </a:solidFill>
              <a:sym typeface="Helvetica"/>
            </a:endParaRPr>
          </a:p>
        </p:txBody>
      </p:sp>
      <p:sp>
        <p:nvSpPr>
          <p:cNvPr id="6" name="Лінія">
            <a:extLst>
              <a:ext uri="{FF2B5EF4-FFF2-40B4-BE49-F238E27FC236}">
                <a16:creationId xmlns:a16="http://schemas.microsoft.com/office/drawing/2014/main" id="{C6686A02-4839-B433-7C98-643915DCE43C}"/>
              </a:ext>
            </a:extLst>
          </p:cNvPr>
          <p:cNvSpPr/>
          <p:nvPr/>
        </p:nvSpPr>
        <p:spPr>
          <a:xfrm flipV="1">
            <a:off x="8647860" y="3738198"/>
            <a:ext cx="19051" cy="1271951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9" name="Лінія">
            <a:extLst>
              <a:ext uri="{FF2B5EF4-FFF2-40B4-BE49-F238E27FC236}">
                <a16:creationId xmlns:a16="http://schemas.microsoft.com/office/drawing/2014/main" id="{9E10EA22-C7B4-514C-8867-B3DAABCDAEDC}"/>
              </a:ext>
            </a:extLst>
          </p:cNvPr>
          <p:cNvSpPr/>
          <p:nvPr/>
        </p:nvSpPr>
        <p:spPr>
          <a:xfrm>
            <a:off x="10503320" y="3390899"/>
            <a:ext cx="654174" cy="1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" name="Лінія">
            <a:extLst>
              <a:ext uri="{FF2B5EF4-FFF2-40B4-BE49-F238E27FC236}">
                <a16:creationId xmlns:a16="http://schemas.microsoft.com/office/drawing/2014/main" id="{BD3BA0C8-FB1E-B639-98A0-7021359D4D9F}"/>
              </a:ext>
            </a:extLst>
          </p:cNvPr>
          <p:cNvSpPr/>
          <p:nvPr/>
        </p:nvSpPr>
        <p:spPr>
          <a:xfrm>
            <a:off x="8766531" y="6465628"/>
            <a:ext cx="654174" cy="1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2" name="Лінія">
            <a:extLst>
              <a:ext uri="{FF2B5EF4-FFF2-40B4-BE49-F238E27FC236}">
                <a16:creationId xmlns:a16="http://schemas.microsoft.com/office/drawing/2014/main" id="{FCF98238-52C6-B78D-E7A8-7F875D2E8463}"/>
              </a:ext>
            </a:extLst>
          </p:cNvPr>
          <p:cNvSpPr/>
          <p:nvPr/>
        </p:nvSpPr>
        <p:spPr>
          <a:xfrm>
            <a:off x="8443148" y="4460786"/>
            <a:ext cx="654174" cy="1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3" name="Лінія">
            <a:extLst>
              <a:ext uri="{FF2B5EF4-FFF2-40B4-BE49-F238E27FC236}">
                <a16:creationId xmlns:a16="http://schemas.microsoft.com/office/drawing/2014/main" id="{BA58C93B-094F-D2BD-6408-0DAC063BA2CC}"/>
              </a:ext>
            </a:extLst>
          </p:cNvPr>
          <p:cNvSpPr/>
          <p:nvPr/>
        </p:nvSpPr>
        <p:spPr>
          <a:xfrm flipV="1">
            <a:off x="10920893" y="2820819"/>
            <a:ext cx="19051" cy="1271951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4" name="Лінія">
            <a:extLst>
              <a:ext uri="{FF2B5EF4-FFF2-40B4-BE49-F238E27FC236}">
                <a16:creationId xmlns:a16="http://schemas.microsoft.com/office/drawing/2014/main" id="{4144CC4D-6D4D-AEC5-E3FB-106ED9CEB6EC}"/>
              </a:ext>
            </a:extLst>
          </p:cNvPr>
          <p:cNvSpPr/>
          <p:nvPr/>
        </p:nvSpPr>
        <p:spPr>
          <a:xfrm flipV="1">
            <a:off x="8974947" y="5458032"/>
            <a:ext cx="19051" cy="1271951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7" name="Лінія">
            <a:extLst>
              <a:ext uri="{FF2B5EF4-FFF2-40B4-BE49-F238E27FC236}">
                <a16:creationId xmlns:a16="http://schemas.microsoft.com/office/drawing/2014/main" id="{F27F4E41-C218-C8AC-5157-8DB297432E6B}"/>
              </a:ext>
            </a:extLst>
          </p:cNvPr>
          <p:cNvSpPr/>
          <p:nvPr/>
        </p:nvSpPr>
        <p:spPr>
          <a:xfrm flipV="1">
            <a:off x="8376739" y="5593593"/>
            <a:ext cx="9526" cy="900477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18" name="Лінія">
            <a:extLst>
              <a:ext uri="{FF2B5EF4-FFF2-40B4-BE49-F238E27FC236}">
                <a16:creationId xmlns:a16="http://schemas.microsoft.com/office/drawing/2014/main" id="{4184D8D3-9CA5-A4B5-7D26-C4366F1C6E0C}"/>
              </a:ext>
            </a:extLst>
          </p:cNvPr>
          <p:cNvSpPr/>
          <p:nvPr/>
        </p:nvSpPr>
        <p:spPr>
          <a:xfrm flipV="1">
            <a:off x="7838573" y="4135057"/>
            <a:ext cx="9526" cy="900477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19" name="Лінія">
            <a:extLst>
              <a:ext uri="{FF2B5EF4-FFF2-40B4-BE49-F238E27FC236}">
                <a16:creationId xmlns:a16="http://schemas.microsoft.com/office/drawing/2014/main" id="{85A94CD8-ED7E-C03B-8D1A-244CAD96AE5A}"/>
              </a:ext>
            </a:extLst>
          </p:cNvPr>
          <p:cNvSpPr/>
          <p:nvPr/>
        </p:nvSpPr>
        <p:spPr>
          <a:xfrm flipV="1">
            <a:off x="11411413" y="3321660"/>
            <a:ext cx="9526" cy="900477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20" name="Лінія">
            <a:extLst>
              <a:ext uri="{FF2B5EF4-FFF2-40B4-BE49-F238E27FC236}">
                <a16:creationId xmlns:a16="http://schemas.microsoft.com/office/drawing/2014/main" id="{DFD7804A-492C-56F8-FEA0-4FDB5E0D186A}"/>
              </a:ext>
            </a:extLst>
          </p:cNvPr>
          <p:cNvSpPr/>
          <p:nvPr/>
        </p:nvSpPr>
        <p:spPr>
          <a:xfrm>
            <a:off x="7653666" y="4460786"/>
            <a:ext cx="654174" cy="1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1" name="Лінія">
            <a:extLst>
              <a:ext uri="{FF2B5EF4-FFF2-40B4-BE49-F238E27FC236}">
                <a16:creationId xmlns:a16="http://schemas.microsoft.com/office/drawing/2014/main" id="{EE245287-166A-01F0-178E-F77E338570C3}"/>
              </a:ext>
            </a:extLst>
          </p:cNvPr>
          <p:cNvSpPr/>
          <p:nvPr/>
        </p:nvSpPr>
        <p:spPr>
          <a:xfrm>
            <a:off x="10795378" y="3488940"/>
            <a:ext cx="654174" cy="1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2" name="Лінія">
            <a:extLst>
              <a:ext uri="{FF2B5EF4-FFF2-40B4-BE49-F238E27FC236}">
                <a16:creationId xmlns:a16="http://schemas.microsoft.com/office/drawing/2014/main" id="{C4FBA921-1791-8714-A0D9-BF5F19AF931E}"/>
              </a:ext>
            </a:extLst>
          </p:cNvPr>
          <p:cNvSpPr/>
          <p:nvPr/>
        </p:nvSpPr>
        <p:spPr>
          <a:xfrm>
            <a:off x="8049652" y="6259453"/>
            <a:ext cx="654174" cy="1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29B566-E3C5-6A1F-32A3-F28E06FF4167}"/>
              </a:ext>
            </a:extLst>
          </p:cNvPr>
          <p:cNvSpPr txBox="1"/>
          <p:nvPr/>
        </p:nvSpPr>
        <p:spPr>
          <a:xfrm>
            <a:off x="29988" y="2936105"/>
            <a:ext cx="6117406" cy="46360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lvl="1" defTabSz="622300">
              <a:lnSpc>
                <a:spcPct val="110000"/>
              </a:lnSpc>
              <a:spcBef>
                <a:spcPts val="200"/>
              </a:spcBef>
              <a:buClr>
                <a:srgbClr val="DE9D41"/>
              </a:buClr>
              <a:buSzPct val="150000"/>
              <a:defRPr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lang="ru-RU" sz="1300" b="1" dirty="0" err="1">
                <a:solidFill>
                  <a:srgbClr val="DE9D41"/>
                </a:solidFill>
                <a:sym typeface="Helvetica"/>
              </a:rPr>
              <a:t>Фахівцями</a:t>
            </a:r>
            <a:r>
              <a:rPr lang="ru-RU" sz="1300" b="1" dirty="0">
                <a:solidFill>
                  <a:srgbClr val="DE9D41"/>
                </a:solidFill>
                <a:sym typeface="Helvetica"/>
              </a:rPr>
              <a:t> </a:t>
            </a:r>
            <a:r>
              <a:rPr lang="ru-RU" sz="1300" b="1" dirty="0" err="1">
                <a:solidFill>
                  <a:srgbClr val="DE9D41"/>
                </a:solidFill>
                <a:sym typeface="Helvetica"/>
              </a:rPr>
              <a:t>центрів</a:t>
            </a:r>
            <a:r>
              <a:rPr lang="ru-RU" sz="1300" b="1" dirty="0">
                <a:solidFill>
                  <a:srgbClr val="DE9D41"/>
                </a:solidFill>
                <a:sym typeface="Helvetica"/>
              </a:rPr>
              <a:t> </a:t>
            </a:r>
            <a:r>
              <a:rPr lang="ru-RU" sz="1300" b="1" dirty="0" err="1">
                <a:solidFill>
                  <a:srgbClr val="DE9D41"/>
                </a:solidFill>
                <a:sym typeface="Helvetica"/>
              </a:rPr>
              <a:t>життєстійкості</a:t>
            </a:r>
            <a:r>
              <a:rPr lang="ru-RU" sz="1300" b="1" dirty="0">
                <a:solidFill>
                  <a:srgbClr val="DE9D41"/>
                </a:solidFill>
                <a:sym typeface="Helvetica"/>
              </a:rPr>
              <a:t> </a:t>
            </a:r>
            <a:r>
              <a:rPr lang="ru-RU" sz="1300" b="1" dirty="0" err="1">
                <a:solidFill>
                  <a:srgbClr val="DE9D41"/>
                </a:solidFill>
                <a:sym typeface="Helvetica"/>
              </a:rPr>
              <a:t>проводяться</a:t>
            </a:r>
            <a:r>
              <a:rPr lang="ru-RU" sz="1300" b="1" dirty="0">
                <a:solidFill>
                  <a:srgbClr val="DE9D41"/>
                </a:solidFill>
                <a:sym typeface="Helvetica"/>
              </a:rPr>
              <a:t> </a:t>
            </a:r>
            <a:r>
              <a:rPr lang="ru-RU" sz="1300" b="1" dirty="0" err="1">
                <a:solidFill>
                  <a:srgbClr val="002060"/>
                </a:solidFill>
                <a:sym typeface="Helvetica"/>
              </a:rPr>
              <a:t>індивідуальні</a:t>
            </a:r>
            <a:r>
              <a:rPr lang="ru-RU" sz="1300" b="1" dirty="0">
                <a:solidFill>
                  <a:srgbClr val="002060"/>
                </a:solidFill>
                <a:sym typeface="Helvetica"/>
              </a:rPr>
              <a:t>, </a:t>
            </a:r>
            <a:r>
              <a:rPr lang="ru-RU" sz="1300" b="1" dirty="0" err="1">
                <a:solidFill>
                  <a:srgbClr val="002060"/>
                </a:solidFill>
                <a:sym typeface="Helvetica"/>
              </a:rPr>
              <a:t>групові</a:t>
            </a:r>
            <a:r>
              <a:rPr lang="ru-RU" sz="1300" b="1" dirty="0">
                <a:solidFill>
                  <a:srgbClr val="002060"/>
                </a:solidFill>
                <a:sym typeface="Helvetica"/>
              </a:rPr>
              <a:t> та </a:t>
            </a:r>
            <a:r>
              <a:rPr lang="ru-RU" sz="1300" b="1" dirty="0" err="1">
                <a:solidFill>
                  <a:srgbClr val="002060"/>
                </a:solidFill>
                <a:sym typeface="Helvetica"/>
              </a:rPr>
              <a:t>сімейні</a:t>
            </a:r>
            <a:r>
              <a:rPr lang="ru-RU" sz="1300" b="1" dirty="0">
                <a:solidFill>
                  <a:srgbClr val="002060"/>
                </a:solidFill>
                <a:sym typeface="Helvetica"/>
              </a:rPr>
              <a:t> заходи</a:t>
            </a:r>
            <a:r>
              <a:rPr lang="ru-RU" sz="1300" b="1" dirty="0">
                <a:solidFill>
                  <a:srgbClr val="DE9D41"/>
                </a:solidFill>
                <a:sym typeface="Helvetica"/>
              </a:rPr>
              <a:t>, </a:t>
            </a:r>
            <a:r>
              <a:rPr lang="ru-RU" sz="1300" b="1" dirty="0" err="1">
                <a:solidFill>
                  <a:srgbClr val="DE9D41"/>
                </a:solidFill>
                <a:sym typeface="Helvetica"/>
              </a:rPr>
              <a:t>які</a:t>
            </a:r>
            <a:r>
              <a:rPr lang="ru-RU" sz="1300" b="1" dirty="0">
                <a:solidFill>
                  <a:srgbClr val="DE9D41"/>
                </a:solidFill>
                <a:sym typeface="Helvetica"/>
              </a:rPr>
              <a:t> </a:t>
            </a:r>
            <a:r>
              <a:rPr lang="ru-RU" sz="1300" b="1" dirty="0" err="1">
                <a:solidFill>
                  <a:srgbClr val="DE9D41"/>
                </a:solidFill>
                <a:sym typeface="Helvetica"/>
              </a:rPr>
              <a:t>спрямовані</a:t>
            </a:r>
            <a:r>
              <a:rPr lang="ru-RU" sz="1300" b="1" dirty="0">
                <a:solidFill>
                  <a:srgbClr val="DE9D41"/>
                </a:solidFill>
                <a:sym typeface="Helvetica"/>
              </a:rPr>
              <a:t> на:</a:t>
            </a:r>
          </a:p>
          <a:p>
            <a:pPr marL="179705" lvl="1" indent="-179705" defTabSz="622300">
              <a:lnSpc>
                <a:spcPct val="110000"/>
              </a:lnSpc>
              <a:spcBef>
                <a:spcPts val="200"/>
              </a:spcBef>
              <a:buClr>
                <a:srgbClr val="DE9D41"/>
              </a:buClr>
              <a:buSzPct val="150000"/>
              <a:buFont typeface="Arial"/>
              <a:buChar char="•"/>
              <a:defRPr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lang="ru-RU" sz="1300" b="1" dirty="0" err="1">
                <a:solidFill>
                  <a:srgbClr val="DE9D41"/>
                </a:solidFill>
                <a:sym typeface="Helvetica"/>
              </a:rPr>
              <a:t>адаптацію</a:t>
            </a:r>
            <a:r>
              <a:rPr lang="ru-RU" sz="1300" b="1" dirty="0">
                <a:solidFill>
                  <a:srgbClr val="DE9D41"/>
                </a:solidFill>
                <a:sym typeface="Helvetica"/>
              </a:rPr>
              <a:t> </a:t>
            </a:r>
            <a:r>
              <a:rPr lang="ru-RU" sz="1300" b="1" dirty="0" err="1">
                <a:solidFill>
                  <a:srgbClr val="002060"/>
                </a:solidFill>
                <a:sym typeface="Helvetica"/>
              </a:rPr>
              <a:t>осіб</a:t>
            </a:r>
            <a:r>
              <a:rPr lang="ru-RU" sz="1300" b="1" dirty="0">
                <a:solidFill>
                  <a:srgbClr val="002060"/>
                </a:solidFill>
                <a:sym typeface="Helvetica"/>
              </a:rPr>
              <a:t>, </a:t>
            </a:r>
            <a:r>
              <a:rPr lang="ru-RU" sz="1300" b="1" dirty="0" err="1">
                <a:solidFill>
                  <a:srgbClr val="002060"/>
                </a:solidFill>
                <a:sym typeface="Helvetica"/>
              </a:rPr>
              <a:t>які</a:t>
            </a:r>
            <a:r>
              <a:rPr lang="ru-RU" sz="1300" b="1" dirty="0">
                <a:solidFill>
                  <a:srgbClr val="002060"/>
                </a:solidFill>
                <a:sym typeface="Helvetica"/>
              </a:rPr>
              <a:t> </a:t>
            </a:r>
            <a:r>
              <a:rPr lang="ru-RU" sz="1300" b="1" dirty="0" err="1">
                <a:solidFill>
                  <a:srgbClr val="002060"/>
                </a:solidFill>
                <a:sym typeface="Helvetica"/>
              </a:rPr>
              <a:t>проживають</a:t>
            </a:r>
            <a:r>
              <a:rPr lang="ru-RU" sz="1300" b="1" dirty="0">
                <a:solidFill>
                  <a:srgbClr val="002060"/>
                </a:solidFill>
                <a:sym typeface="Helvetica"/>
              </a:rPr>
              <a:t> на </a:t>
            </a:r>
            <a:r>
              <a:rPr lang="ru-RU" sz="1300" b="1" dirty="0" err="1">
                <a:solidFill>
                  <a:srgbClr val="002060"/>
                </a:solidFill>
                <a:sym typeface="Helvetica"/>
              </a:rPr>
              <a:t>території</a:t>
            </a:r>
            <a:r>
              <a:rPr lang="ru-RU" sz="1300" b="1" dirty="0">
                <a:solidFill>
                  <a:srgbClr val="002060"/>
                </a:solidFill>
                <a:sym typeface="Helvetica"/>
              </a:rPr>
              <a:t> </a:t>
            </a:r>
            <a:r>
              <a:rPr lang="ru-RU" sz="1300" b="1" dirty="0" err="1">
                <a:solidFill>
                  <a:srgbClr val="002060"/>
                </a:solidFill>
                <a:sym typeface="Helvetica"/>
              </a:rPr>
              <a:t>територіальної</a:t>
            </a:r>
            <a:r>
              <a:rPr lang="ru-RU" sz="1300" b="1" dirty="0">
                <a:solidFill>
                  <a:srgbClr val="002060"/>
                </a:solidFill>
                <a:sym typeface="Helvetica"/>
              </a:rPr>
              <a:t> </a:t>
            </a:r>
            <a:r>
              <a:rPr lang="ru-RU" sz="1300" b="1" dirty="0" err="1">
                <a:solidFill>
                  <a:srgbClr val="002060"/>
                </a:solidFill>
                <a:sym typeface="Helvetica"/>
              </a:rPr>
              <a:t>громади</a:t>
            </a:r>
            <a:r>
              <a:rPr lang="ru-RU" sz="1300" b="1" dirty="0">
                <a:solidFill>
                  <a:srgbClr val="002060"/>
                </a:solidFill>
                <a:sym typeface="Helvetica"/>
              </a:rPr>
              <a:t>, </a:t>
            </a:r>
            <a:r>
              <a:rPr lang="ru-RU" sz="1300" b="1" dirty="0" err="1">
                <a:solidFill>
                  <a:srgbClr val="002060"/>
                </a:solidFill>
                <a:sym typeface="Helvetica"/>
              </a:rPr>
              <a:t>зокрема</a:t>
            </a:r>
            <a:r>
              <a:rPr lang="ru-RU" sz="1300" b="1" dirty="0">
                <a:solidFill>
                  <a:srgbClr val="002060"/>
                </a:solidFill>
                <a:sym typeface="Helvetica"/>
              </a:rPr>
              <a:t> </a:t>
            </a:r>
            <a:r>
              <a:rPr lang="ru-RU" sz="1300" b="1" dirty="0" err="1">
                <a:solidFill>
                  <a:srgbClr val="002060"/>
                </a:solidFill>
                <a:sym typeface="Helvetica"/>
              </a:rPr>
              <a:t>внутрішньо</a:t>
            </a:r>
            <a:r>
              <a:rPr lang="ru-RU" sz="1300" b="1" dirty="0">
                <a:solidFill>
                  <a:srgbClr val="002060"/>
                </a:solidFill>
                <a:sym typeface="Helvetica"/>
              </a:rPr>
              <a:t> </a:t>
            </a:r>
            <a:r>
              <a:rPr lang="ru-RU" sz="1300" b="1" dirty="0" err="1">
                <a:solidFill>
                  <a:srgbClr val="002060"/>
                </a:solidFill>
                <a:sym typeface="Helvetica"/>
              </a:rPr>
              <a:t>переміщених</a:t>
            </a:r>
            <a:r>
              <a:rPr lang="ru-RU" sz="1300" b="1" dirty="0">
                <a:solidFill>
                  <a:srgbClr val="002060"/>
                </a:solidFill>
                <a:sym typeface="Helvetica"/>
              </a:rPr>
              <a:t> </a:t>
            </a:r>
            <a:r>
              <a:rPr lang="ru-RU" sz="1300" b="1" dirty="0" err="1">
                <a:solidFill>
                  <a:srgbClr val="002060"/>
                </a:solidFill>
                <a:sym typeface="Helvetica"/>
              </a:rPr>
              <a:t>осіб</a:t>
            </a:r>
            <a:r>
              <a:rPr lang="ru-RU" sz="1300" b="1" dirty="0">
                <a:solidFill>
                  <a:srgbClr val="002060"/>
                </a:solidFill>
                <a:sym typeface="Helvetica"/>
              </a:rPr>
              <a:t>, до </a:t>
            </a:r>
            <a:r>
              <a:rPr lang="ru-RU" sz="1300" b="1" dirty="0" err="1">
                <a:solidFill>
                  <a:srgbClr val="002060"/>
                </a:solidFill>
                <a:sym typeface="Helvetica"/>
              </a:rPr>
              <a:t>кризових</a:t>
            </a:r>
            <a:r>
              <a:rPr lang="ru-RU" sz="1300" b="1" dirty="0">
                <a:solidFill>
                  <a:srgbClr val="002060"/>
                </a:solidFill>
                <a:sym typeface="Helvetica"/>
              </a:rPr>
              <a:t> </a:t>
            </a:r>
            <a:r>
              <a:rPr lang="ru-RU" sz="1300" b="1" dirty="0" err="1">
                <a:solidFill>
                  <a:srgbClr val="002060"/>
                </a:solidFill>
                <a:sym typeface="Helvetica"/>
              </a:rPr>
              <a:t>ситуацій</a:t>
            </a:r>
            <a:r>
              <a:rPr lang="ru-RU" sz="1300" b="1" dirty="0">
                <a:solidFill>
                  <a:srgbClr val="002060"/>
                </a:solidFill>
                <a:sym typeface="Helvetica"/>
              </a:rPr>
              <a:t> (</a:t>
            </a:r>
            <a:r>
              <a:rPr lang="ru-RU" sz="1300" b="1" dirty="0" err="1">
                <a:solidFill>
                  <a:srgbClr val="002060"/>
                </a:solidFill>
                <a:sym typeface="Helvetica"/>
              </a:rPr>
              <a:t>зокрема</a:t>
            </a:r>
            <a:r>
              <a:rPr lang="ru-RU" sz="1300" b="1" dirty="0">
                <a:solidFill>
                  <a:srgbClr val="002060"/>
                </a:solidFill>
                <a:sym typeface="Helvetica"/>
              </a:rPr>
              <a:t> </a:t>
            </a:r>
            <a:r>
              <a:rPr lang="ru-RU" sz="1300" b="1" dirty="0" err="1">
                <a:solidFill>
                  <a:srgbClr val="002060"/>
                </a:solidFill>
                <a:sym typeface="Helvetica"/>
              </a:rPr>
              <a:t>воєнних</a:t>
            </a:r>
            <a:r>
              <a:rPr lang="ru-RU" sz="1300" b="1" dirty="0">
                <a:solidFill>
                  <a:srgbClr val="002060"/>
                </a:solidFill>
                <a:sym typeface="Helvetica"/>
              </a:rPr>
              <a:t> </a:t>
            </a:r>
            <a:r>
              <a:rPr lang="ru-RU" sz="1300" b="1" dirty="0" err="1">
                <a:solidFill>
                  <a:srgbClr val="002060"/>
                </a:solidFill>
                <a:sym typeface="Helvetica"/>
              </a:rPr>
              <a:t>дій</a:t>
            </a:r>
            <a:r>
              <a:rPr lang="ru-RU" sz="1300" b="1" dirty="0">
                <a:solidFill>
                  <a:srgbClr val="002060"/>
                </a:solidFill>
                <a:sym typeface="Helvetica"/>
              </a:rPr>
              <a:t>, </a:t>
            </a:r>
            <a:r>
              <a:rPr lang="ru-RU" sz="1300" b="1" dirty="0" err="1">
                <a:solidFill>
                  <a:srgbClr val="002060"/>
                </a:solidFill>
                <a:sym typeface="Helvetica"/>
              </a:rPr>
              <a:t>тимчасової</a:t>
            </a:r>
            <a:r>
              <a:rPr lang="ru-RU" sz="1300" b="1" dirty="0">
                <a:solidFill>
                  <a:srgbClr val="002060"/>
                </a:solidFill>
                <a:sym typeface="Helvetica"/>
              </a:rPr>
              <a:t> </a:t>
            </a:r>
            <a:r>
              <a:rPr lang="ru-RU" sz="1300" b="1" dirty="0" err="1">
                <a:solidFill>
                  <a:srgbClr val="002060"/>
                </a:solidFill>
                <a:sym typeface="Helvetica"/>
              </a:rPr>
              <a:t>окупації</a:t>
            </a:r>
            <a:r>
              <a:rPr lang="ru-RU" sz="1300" b="1" dirty="0">
                <a:solidFill>
                  <a:srgbClr val="002060"/>
                </a:solidFill>
                <a:sym typeface="Helvetica"/>
              </a:rPr>
              <a:t>, </a:t>
            </a:r>
            <a:r>
              <a:rPr lang="ru-RU" sz="1300" b="1" dirty="0" err="1">
                <a:solidFill>
                  <a:srgbClr val="002060"/>
                </a:solidFill>
                <a:sym typeface="Helvetica"/>
              </a:rPr>
              <a:t>проявів</a:t>
            </a:r>
            <a:r>
              <a:rPr lang="ru-RU" sz="1300" b="1" dirty="0">
                <a:solidFill>
                  <a:srgbClr val="002060"/>
                </a:solidFill>
                <a:sym typeface="Helvetica"/>
              </a:rPr>
              <a:t> </a:t>
            </a:r>
            <a:r>
              <a:rPr lang="ru-RU" sz="1300" b="1" dirty="0" err="1">
                <a:solidFill>
                  <a:srgbClr val="002060"/>
                </a:solidFill>
                <a:sym typeface="Helvetica"/>
              </a:rPr>
              <a:t>насильства</a:t>
            </a:r>
            <a:r>
              <a:rPr lang="ru-RU" sz="1300" b="1" dirty="0">
                <a:solidFill>
                  <a:srgbClr val="002060"/>
                </a:solidFill>
                <a:sym typeface="Helvetica"/>
              </a:rPr>
              <a:t>, </a:t>
            </a:r>
            <a:r>
              <a:rPr lang="ru-RU" sz="1300" b="1" dirty="0" err="1">
                <a:solidFill>
                  <a:srgbClr val="002060"/>
                </a:solidFill>
                <a:sym typeface="Helvetica"/>
              </a:rPr>
              <a:t>порушень</a:t>
            </a:r>
            <a:r>
              <a:rPr lang="ru-RU" sz="1300" b="1" dirty="0">
                <a:solidFill>
                  <a:srgbClr val="002060"/>
                </a:solidFill>
                <a:sym typeface="Helvetica"/>
              </a:rPr>
              <a:t> прав </a:t>
            </a:r>
            <a:r>
              <a:rPr lang="ru-RU" sz="1300" b="1" dirty="0" err="1">
                <a:solidFill>
                  <a:srgbClr val="002060"/>
                </a:solidFill>
                <a:sym typeface="Helvetica"/>
              </a:rPr>
              <a:t>людини</a:t>
            </a:r>
            <a:r>
              <a:rPr lang="ru-RU" sz="1300" b="1" dirty="0">
                <a:solidFill>
                  <a:srgbClr val="002060"/>
                </a:solidFill>
                <a:sym typeface="Helvetica"/>
              </a:rPr>
              <a:t> та </a:t>
            </a:r>
            <a:r>
              <a:rPr lang="ru-RU" sz="1300" b="1" dirty="0" err="1">
                <a:solidFill>
                  <a:srgbClr val="002060"/>
                </a:solidFill>
                <a:sym typeface="Helvetica"/>
              </a:rPr>
              <a:t>надзвичайних</a:t>
            </a:r>
            <a:r>
              <a:rPr lang="ru-RU" sz="1300" b="1" dirty="0">
                <a:solidFill>
                  <a:srgbClr val="002060"/>
                </a:solidFill>
                <a:sym typeface="Helvetica"/>
              </a:rPr>
              <a:t> </a:t>
            </a:r>
            <a:r>
              <a:rPr lang="ru-RU" sz="1300" b="1" dirty="0" err="1">
                <a:solidFill>
                  <a:srgbClr val="002060"/>
                </a:solidFill>
                <a:sym typeface="Helvetica"/>
              </a:rPr>
              <a:t>ситуацій</a:t>
            </a:r>
            <a:r>
              <a:rPr lang="ru-RU" sz="1300" b="1" dirty="0">
                <a:solidFill>
                  <a:srgbClr val="002060"/>
                </a:solidFill>
                <a:sym typeface="Helvetica"/>
              </a:rPr>
              <a:t> природного </a:t>
            </a:r>
            <a:r>
              <a:rPr lang="ru-RU" sz="1300" b="1" dirty="0" err="1">
                <a:solidFill>
                  <a:srgbClr val="002060"/>
                </a:solidFill>
                <a:sym typeface="Helvetica"/>
              </a:rPr>
              <a:t>чи</a:t>
            </a:r>
            <a:r>
              <a:rPr lang="ru-RU" sz="1300" b="1" dirty="0">
                <a:solidFill>
                  <a:srgbClr val="002060"/>
                </a:solidFill>
                <a:sym typeface="Helvetica"/>
              </a:rPr>
              <a:t> техногенного характеру), </a:t>
            </a:r>
            <a:r>
              <a:rPr lang="ru-RU" sz="1300" b="1" dirty="0" err="1">
                <a:solidFill>
                  <a:srgbClr val="002060"/>
                </a:solidFill>
                <a:sym typeface="Helvetica"/>
              </a:rPr>
              <a:t>набуття</a:t>
            </a:r>
            <a:r>
              <a:rPr lang="ru-RU" sz="1300" b="1" dirty="0">
                <a:solidFill>
                  <a:srgbClr val="002060"/>
                </a:solidFill>
                <a:sym typeface="Helvetica"/>
              </a:rPr>
              <a:t> </a:t>
            </a:r>
            <a:r>
              <a:rPr lang="ru-RU" sz="1300" b="1" dirty="0" err="1">
                <a:solidFill>
                  <a:srgbClr val="002060"/>
                </a:solidFill>
                <a:sym typeface="Helvetica"/>
              </a:rPr>
              <a:t>навичок</a:t>
            </a:r>
            <a:r>
              <a:rPr lang="ru-RU" sz="1300" b="1" dirty="0">
                <a:solidFill>
                  <a:srgbClr val="002060"/>
                </a:solidFill>
                <a:sym typeface="Helvetica"/>
              </a:rPr>
              <a:t> </a:t>
            </a:r>
            <a:r>
              <a:rPr lang="ru-RU" sz="1300" b="1" dirty="0" err="1">
                <a:solidFill>
                  <a:srgbClr val="002060"/>
                </a:solidFill>
                <a:sym typeface="Helvetica"/>
              </a:rPr>
              <a:t>стресостійкості</a:t>
            </a:r>
            <a:r>
              <a:rPr lang="ru-RU" sz="1300" b="1" dirty="0">
                <a:solidFill>
                  <a:srgbClr val="002060"/>
                </a:solidFill>
                <a:sym typeface="Helvetica"/>
              </a:rPr>
              <a:t>, а також </a:t>
            </a:r>
            <a:r>
              <a:rPr lang="ru-RU" sz="1300" b="1" dirty="0" err="1">
                <a:solidFill>
                  <a:srgbClr val="002060"/>
                </a:solidFill>
                <a:sym typeface="Helvetica"/>
              </a:rPr>
              <a:t>запобігання</a:t>
            </a:r>
            <a:r>
              <a:rPr lang="ru-RU" sz="1300" b="1" dirty="0">
                <a:solidFill>
                  <a:srgbClr val="002060"/>
                </a:solidFill>
                <a:sym typeface="Helvetica"/>
              </a:rPr>
              <a:t> </a:t>
            </a:r>
            <a:r>
              <a:rPr lang="ru-RU" sz="1300" b="1" dirty="0" err="1">
                <a:solidFill>
                  <a:srgbClr val="002060"/>
                </a:solidFill>
                <a:sym typeface="Helvetica"/>
              </a:rPr>
              <a:t>психологічній</a:t>
            </a:r>
            <a:r>
              <a:rPr lang="ru-RU" sz="1300" b="1" dirty="0">
                <a:solidFill>
                  <a:srgbClr val="002060"/>
                </a:solidFill>
                <a:sym typeface="Helvetica"/>
              </a:rPr>
              <a:t> </a:t>
            </a:r>
            <a:r>
              <a:rPr lang="ru-RU" sz="1300" b="1" dirty="0" err="1">
                <a:solidFill>
                  <a:srgbClr val="002060"/>
                </a:solidFill>
                <a:sym typeface="Helvetica"/>
              </a:rPr>
              <a:t>травматизації</a:t>
            </a:r>
            <a:r>
              <a:rPr lang="ru-RU" sz="1300" b="1" dirty="0">
                <a:solidFill>
                  <a:srgbClr val="002060"/>
                </a:solidFill>
                <a:sym typeface="Helvetica"/>
              </a:rPr>
              <a:t> та </a:t>
            </a:r>
            <a:r>
              <a:rPr lang="ru-RU" sz="1300" b="1" dirty="0" err="1">
                <a:solidFill>
                  <a:srgbClr val="002060"/>
                </a:solidFill>
                <a:sym typeface="Helvetica"/>
              </a:rPr>
              <a:t>мінімізації</a:t>
            </a:r>
            <a:r>
              <a:rPr lang="ru-RU" sz="1300" b="1" dirty="0">
                <a:solidFill>
                  <a:srgbClr val="002060"/>
                </a:solidFill>
                <a:sym typeface="Helvetica"/>
              </a:rPr>
              <a:t> </a:t>
            </a:r>
            <a:r>
              <a:rPr lang="ru-RU" sz="1300" b="1" dirty="0" err="1">
                <a:solidFill>
                  <a:srgbClr val="002060"/>
                </a:solidFill>
                <a:sym typeface="Helvetica"/>
              </a:rPr>
              <a:t>ризиків</a:t>
            </a:r>
            <a:r>
              <a:rPr lang="ru-RU" sz="1300" b="1" dirty="0">
                <a:solidFill>
                  <a:srgbClr val="002060"/>
                </a:solidFill>
                <a:sym typeface="Helvetica"/>
              </a:rPr>
              <a:t> </a:t>
            </a:r>
            <a:r>
              <a:rPr lang="ru-RU" sz="1300" b="1" dirty="0" err="1">
                <a:solidFill>
                  <a:srgbClr val="002060"/>
                </a:solidFill>
                <a:sym typeface="Helvetica"/>
              </a:rPr>
              <a:t>психологічної</a:t>
            </a:r>
            <a:r>
              <a:rPr lang="ru-RU" sz="1300" b="1" dirty="0">
                <a:solidFill>
                  <a:srgbClr val="002060"/>
                </a:solidFill>
                <a:sym typeface="Helvetica"/>
              </a:rPr>
              <a:t> </a:t>
            </a:r>
            <a:r>
              <a:rPr lang="ru-RU" sz="1300" b="1" dirty="0" err="1">
                <a:solidFill>
                  <a:srgbClr val="002060"/>
                </a:solidFill>
                <a:sym typeface="Helvetica"/>
              </a:rPr>
              <a:t>ретравматизації</a:t>
            </a:r>
            <a:r>
              <a:rPr lang="ru-RU" sz="1300" b="1" dirty="0">
                <a:solidFill>
                  <a:srgbClr val="002060"/>
                </a:solidFill>
                <a:sym typeface="Helvetica"/>
              </a:rPr>
              <a:t>;</a:t>
            </a:r>
          </a:p>
          <a:p>
            <a:pPr lvl="1" defTabSz="622300">
              <a:lnSpc>
                <a:spcPct val="110000"/>
              </a:lnSpc>
              <a:spcBef>
                <a:spcPts val="200"/>
              </a:spcBef>
              <a:buClr>
                <a:srgbClr val="DE9D41"/>
              </a:buClr>
              <a:buSzPct val="150000"/>
              <a:defRPr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 lang="ru-RU" sz="1300" b="1" dirty="0">
              <a:solidFill>
                <a:srgbClr val="002060"/>
              </a:solidFill>
              <a:sym typeface="Helvetica"/>
            </a:endParaRPr>
          </a:p>
          <a:p>
            <a:pPr marL="179705" lvl="1" indent="-179705" defTabSz="622300">
              <a:lnSpc>
                <a:spcPct val="110000"/>
              </a:lnSpc>
              <a:spcBef>
                <a:spcPts val="200"/>
              </a:spcBef>
              <a:buClr>
                <a:srgbClr val="DE9D41"/>
              </a:buClr>
              <a:buSzPct val="150000"/>
              <a:buFont typeface="Arial"/>
              <a:buChar char="•"/>
              <a:defRPr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lang="ru-RU" sz="1300" b="1" dirty="0" err="1">
                <a:solidFill>
                  <a:srgbClr val="DE9D41"/>
                </a:solidFill>
                <a:sym typeface="Helvetica"/>
              </a:rPr>
              <a:t>забезпечення</a:t>
            </a:r>
            <a:r>
              <a:rPr lang="ru-RU" sz="1300" b="1" dirty="0">
                <a:solidFill>
                  <a:srgbClr val="002060"/>
                </a:solidFill>
                <a:sym typeface="Helvetica"/>
              </a:rPr>
              <a:t> комплексного </a:t>
            </a:r>
            <a:r>
              <a:rPr lang="ru-RU" sz="1300" b="1" dirty="0" err="1">
                <a:solidFill>
                  <a:srgbClr val="002060"/>
                </a:solidFill>
                <a:sym typeface="Helvetica"/>
              </a:rPr>
              <a:t>підходу</a:t>
            </a:r>
            <a:r>
              <a:rPr lang="ru-RU" sz="1300" b="1" dirty="0">
                <a:solidFill>
                  <a:srgbClr val="002060"/>
                </a:solidFill>
                <a:sym typeface="Helvetica"/>
              </a:rPr>
              <a:t> до </a:t>
            </a:r>
            <a:r>
              <a:rPr lang="ru-RU" sz="1300" b="1" dirty="0" err="1">
                <a:solidFill>
                  <a:srgbClr val="002060"/>
                </a:solidFill>
                <a:sym typeface="Helvetica"/>
              </a:rPr>
              <a:t>надання</a:t>
            </a:r>
            <a:r>
              <a:rPr lang="ru-RU" sz="1300" b="1" dirty="0">
                <a:solidFill>
                  <a:srgbClr val="002060"/>
                </a:solidFill>
                <a:sym typeface="Helvetica"/>
              </a:rPr>
              <a:t> </a:t>
            </a:r>
            <a:r>
              <a:rPr lang="ru-RU" sz="1300" b="1" dirty="0" err="1">
                <a:solidFill>
                  <a:srgbClr val="002060"/>
                </a:solidFill>
                <a:sym typeface="Helvetica"/>
              </a:rPr>
              <a:t>соціальних</a:t>
            </a:r>
            <a:r>
              <a:rPr lang="ru-RU" sz="1300" b="1" dirty="0">
                <a:solidFill>
                  <a:srgbClr val="002060"/>
                </a:solidFill>
                <a:sym typeface="Helvetica"/>
              </a:rPr>
              <a:t> </a:t>
            </a:r>
            <a:r>
              <a:rPr lang="ru-RU" sz="1300" b="1" dirty="0" err="1">
                <a:solidFill>
                  <a:srgbClr val="002060"/>
                </a:solidFill>
                <a:sym typeface="Helvetica"/>
              </a:rPr>
              <a:t>послуг</a:t>
            </a:r>
            <a:r>
              <a:rPr lang="ru-RU" sz="1300" b="1" dirty="0">
                <a:solidFill>
                  <a:srgbClr val="002060"/>
                </a:solidFill>
                <a:sym typeface="Helvetica"/>
              </a:rPr>
              <a:t> особам/</a:t>
            </a:r>
            <a:r>
              <a:rPr lang="ru-RU" sz="1300" b="1" dirty="0" err="1">
                <a:solidFill>
                  <a:srgbClr val="002060"/>
                </a:solidFill>
                <a:sym typeface="Helvetica"/>
              </a:rPr>
              <a:t>сім’ям</a:t>
            </a:r>
            <a:r>
              <a:rPr lang="ru-RU" sz="1300" b="1" dirty="0">
                <a:solidFill>
                  <a:srgbClr val="002060"/>
                </a:solidFill>
                <a:sym typeface="Helvetica"/>
              </a:rPr>
              <a:t>/</a:t>
            </a:r>
            <a:r>
              <a:rPr lang="ru-RU" sz="1300" b="1" dirty="0" err="1">
                <a:solidFill>
                  <a:srgbClr val="002060"/>
                </a:solidFill>
                <a:sym typeface="Helvetica"/>
              </a:rPr>
              <a:t>групам</a:t>
            </a:r>
            <a:r>
              <a:rPr lang="ru-RU" sz="1300" b="1" dirty="0">
                <a:solidFill>
                  <a:srgbClr val="002060"/>
                </a:solidFill>
                <a:sym typeface="Helvetica"/>
              </a:rPr>
              <a:t> </a:t>
            </a:r>
            <a:r>
              <a:rPr lang="ru-RU" sz="1300" b="1" dirty="0" err="1">
                <a:solidFill>
                  <a:srgbClr val="002060"/>
                </a:solidFill>
                <a:sym typeface="Helvetica"/>
              </a:rPr>
              <a:t>осіб</a:t>
            </a:r>
            <a:r>
              <a:rPr lang="ru-RU" sz="1300" b="1" dirty="0">
                <a:solidFill>
                  <a:srgbClr val="002060"/>
                </a:solidFill>
                <a:sym typeface="Helvetica"/>
              </a:rPr>
              <a:t>, </a:t>
            </a:r>
            <a:r>
              <a:rPr lang="ru-RU" sz="1300" b="1" dirty="0" err="1">
                <a:solidFill>
                  <a:srgbClr val="002060"/>
                </a:solidFill>
                <a:sym typeface="Helvetica"/>
              </a:rPr>
              <a:t>які</a:t>
            </a:r>
            <a:r>
              <a:rPr lang="ru-RU" sz="1300" b="1" dirty="0">
                <a:solidFill>
                  <a:srgbClr val="002060"/>
                </a:solidFill>
                <a:sym typeface="Helvetica"/>
              </a:rPr>
              <a:t> </a:t>
            </a:r>
            <a:r>
              <a:rPr lang="ru-RU" sz="1300" b="1" dirty="0" err="1">
                <a:solidFill>
                  <a:srgbClr val="002060"/>
                </a:solidFill>
                <a:sym typeface="Helvetica"/>
              </a:rPr>
              <a:t>перебувають</a:t>
            </a:r>
            <a:r>
              <a:rPr lang="ru-RU" sz="1300" b="1" dirty="0">
                <a:solidFill>
                  <a:srgbClr val="002060"/>
                </a:solidFill>
                <a:sym typeface="Helvetica"/>
              </a:rPr>
              <a:t> у </a:t>
            </a:r>
            <a:r>
              <a:rPr lang="ru-RU" sz="1300" b="1" dirty="0" err="1">
                <a:solidFill>
                  <a:srgbClr val="002060"/>
                </a:solidFill>
                <a:sym typeface="Helvetica"/>
              </a:rPr>
              <a:t>складних</a:t>
            </a:r>
            <a:r>
              <a:rPr lang="ru-RU" sz="1300" b="1" dirty="0">
                <a:solidFill>
                  <a:srgbClr val="002060"/>
                </a:solidFill>
                <a:sym typeface="Helvetica"/>
              </a:rPr>
              <a:t> </a:t>
            </a:r>
            <a:r>
              <a:rPr lang="ru-RU" sz="1300" b="1" dirty="0" err="1">
                <a:solidFill>
                  <a:srgbClr val="002060"/>
                </a:solidFill>
                <a:sym typeface="Helvetica"/>
              </a:rPr>
              <a:t>життєвих</a:t>
            </a:r>
            <a:r>
              <a:rPr lang="ru-RU" sz="1300" b="1" dirty="0">
                <a:solidFill>
                  <a:srgbClr val="002060"/>
                </a:solidFill>
                <a:sym typeface="Helvetica"/>
              </a:rPr>
              <a:t> </a:t>
            </a:r>
            <a:r>
              <a:rPr lang="ru-RU" sz="1300" b="1" dirty="0" err="1">
                <a:solidFill>
                  <a:srgbClr val="002060"/>
                </a:solidFill>
                <a:sym typeface="Helvetica"/>
              </a:rPr>
              <a:t>обставинах</a:t>
            </a:r>
            <a:r>
              <a:rPr lang="ru-RU" sz="1300" b="1" dirty="0">
                <a:solidFill>
                  <a:srgbClr val="002060"/>
                </a:solidFill>
                <a:sym typeface="Helvetica"/>
              </a:rPr>
              <a:t> та/</a:t>
            </a:r>
            <a:r>
              <a:rPr lang="ru-RU" sz="1300" b="1" dirty="0" err="1">
                <a:solidFill>
                  <a:srgbClr val="002060"/>
                </a:solidFill>
                <a:sym typeface="Helvetica"/>
              </a:rPr>
              <a:t>або</a:t>
            </a:r>
            <a:r>
              <a:rPr lang="ru-RU" sz="1300" b="1" dirty="0">
                <a:solidFill>
                  <a:srgbClr val="002060"/>
                </a:solidFill>
                <a:sym typeface="Helvetica"/>
              </a:rPr>
              <a:t> належать до </a:t>
            </a:r>
            <a:r>
              <a:rPr lang="ru-RU" sz="1300" b="1" dirty="0" err="1">
                <a:solidFill>
                  <a:srgbClr val="002060"/>
                </a:solidFill>
                <a:sym typeface="Helvetica"/>
              </a:rPr>
              <a:t>вразливих</a:t>
            </a:r>
            <a:r>
              <a:rPr lang="ru-RU" sz="1300" b="1" dirty="0">
                <a:solidFill>
                  <a:srgbClr val="002060"/>
                </a:solidFill>
                <a:sym typeface="Helvetica"/>
              </a:rPr>
              <a:t> </a:t>
            </a:r>
            <a:r>
              <a:rPr lang="ru-RU" sz="1300" b="1" dirty="0" err="1">
                <a:solidFill>
                  <a:srgbClr val="002060"/>
                </a:solidFill>
                <a:sym typeface="Helvetica"/>
              </a:rPr>
              <a:t>груп</a:t>
            </a:r>
            <a:r>
              <a:rPr lang="ru-RU" sz="1300" b="1" dirty="0">
                <a:solidFill>
                  <a:srgbClr val="002060"/>
                </a:solidFill>
                <a:sym typeface="Helvetica"/>
              </a:rPr>
              <a:t> </a:t>
            </a:r>
            <a:r>
              <a:rPr lang="ru-RU" sz="1300" b="1" dirty="0" err="1">
                <a:solidFill>
                  <a:srgbClr val="002060"/>
                </a:solidFill>
                <a:sym typeface="Helvetica"/>
              </a:rPr>
              <a:t>населення</a:t>
            </a:r>
            <a:r>
              <a:rPr lang="ru-RU" sz="1300" b="1" dirty="0">
                <a:solidFill>
                  <a:srgbClr val="002060"/>
                </a:solidFill>
                <a:sym typeface="Helvetica"/>
              </a:rPr>
              <a:t>, </a:t>
            </a:r>
            <a:r>
              <a:rPr lang="ru-RU" sz="1300" b="1" dirty="0" err="1">
                <a:solidFill>
                  <a:srgbClr val="002060"/>
                </a:solidFill>
                <a:sym typeface="Helvetica"/>
              </a:rPr>
              <a:t>які</a:t>
            </a:r>
            <a:r>
              <a:rPr lang="ru-RU" sz="1300" b="1" dirty="0">
                <a:solidFill>
                  <a:srgbClr val="002060"/>
                </a:solidFill>
                <a:sym typeface="Helvetica"/>
              </a:rPr>
              <a:t> </a:t>
            </a:r>
            <a:r>
              <a:rPr lang="ru-RU" sz="1300" b="1" dirty="0" err="1">
                <a:solidFill>
                  <a:srgbClr val="002060"/>
                </a:solidFill>
                <a:sym typeface="Helvetica"/>
              </a:rPr>
              <a:t>проживають</a:t>
            </a:r>
            <a:r>
              <a:rPr lang="ru-RU" sz="1300" b="1" dirty="0">
                <a:solidFill>
                  <a:srgbClr val="002060"/>
                </a:solidFill>
                <a:sym typeface="Helvetica"/>
              </a:rPr>
              <a:t> на </a:t>
            </a:r>
            <a:r>
              <a:rPr lang="ru-RU" sz="1300" b="1" dirty="0" err="1">
                <a:solidFill>
                  <a:srgbClr val="002060"/>
                </a:solidFill>
                <a:sym typeface="Helvetica"/>
              </a:rPr>
              <a:t>території</a:t>
            </a:r>
            <a:r>
              <a:rPr lang="ru-RU" sz="1300" b="1" dirty="0">
                <a:solidFill>
                  <a:srgbClr val="002060"/>
                </a:solidFill>
                <a:sym typeface="Helvetica"/>
              </a:rPr>
              <a:t> </a:t>
            </a:r>
            <a:r>
              <a:rPr lang="ru-RU" sz="1300" b="1" dirty="0" err="1">
                <a:solidFill>
                  <a:srgbClr val="002060"/>
                </a:solidFill>
                <a:sym typeface="Helvetica"/>
              </a:rPr>
              <a:t>територіальної</a:t>
            </a:r>
            <a:r>
              <a:rPr lang="ru-RU" sz="1300" b="1" dirty="0">
                <a:solidFill>
                  <a:srgbClr val="002060"/>
                </a:solidFill>
                <a:sym typeface="Helvetica"/>
              </a:rPr>
              <a:t> </a:t>
            </a:r>
            <a:r>
              <a:rPr lang="ru-RU" sz="1300" b="1" dirty="0" err="1">
                <a:solidFill>
                  <a:srgbClr val="002060"/>
                </a:solidFill>
                <a:sym typeface="Helvetica"/>
              </a:rPr>
              <a:t>громади</a:t>
            </a:r>
            <a:r>
              <a:rPr lang="ru-RU" sz="1300" b="1" dirty="0">
                <a:solidFill>
                  <a:srgbClr val="002060"/>
                </a:solidFill>
                <a:sym typeface="Helvetica"/>
              </a:rPr>
              <a:t>;</a:t>
            </a:r>
          </a:p>
          <a:p>
            <a:pPr lvl="1" defTabSz="622300">
              <a:lnSpc>
                <a:spcPct val="110000"/>
              </a:lnSpc>
              <a:spcBef>
                <a:spcPts val="200"/>
              </a:spcBef>
              <a:buClr>
                <a:srgbClr val="DE9D41"/>
              </a:buClr>
              <a:buSzPct val="150000"/>
              <a:defRPr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 lang="ru-RU" sz="1300" b="1" dirty="0">
              <a:solidFill>
                <a:srgbClr val="002060"/>
              </a:solidFill>
              <a:sym typeface="Helvetica"/>
            </a:endParaRPr>
          </a:p>
          <a:p>
            <a:pPr marL="179705" lvl="1" indent="-179705" defTabSz="622300">
              <a:lnSpc>
                <a:spcPct val="110000"/>
              </a:lnSpc>
              <a:spcBef>
                <a:spcPts val="200"/>
              </a:spcBef>
              <a:buClr>
                <a:srgbClr val="DE9D41"/>
              </a:buClr>
              <a:buSzPct val="150000"/>
              <a:buFont typeface="Arial"/>
              <a:buChar char="•"/>
              <a:defRPr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lang="ru-RU" sz="1300" b="1" dirty="0" err="1">
                <a:solidFill>
                  <a:srgbClr val="DE9D41"/>
                </a:solidFill>
                <a:sym typeface="Helvetica"/>
              </a:rPr>
              <a:t>підтримку</a:t>
            </a:r>
            <a:r>
              <a:rPr lang="ru-RU" sz="1300" b="1" dirty="0">
                <a:solidFill>
                  <a:srgbClr val="DE9D41"/>
                </a:solidFill>
                <a:sym typeface="Helvetica"/>
              </a:rPr>
              <a:t> </a:t>
            </a:r>
            <a:r>
              <a:rPr lang="ru-RU" sz="1300" b="1" dirty="0" err="1">
                <a:solidFill>
                  <a:srgbClr val="002060"/>
                </a:solidFill>
                <a:sym typeface="Helvetica"/>
              </a:rPr>
              <a:t>психічного</a:t>
            </a:r>
            <a:r>
              <a:rPr lang="ru-RU" sz="1300" b="1" dirty="0">
                <a:solidFill>
                  <a:srgbClr val="002060"/>
                </a:solidFill>
                <a:sym typeface="Helvetica"/>
              </a:rPr>
              <a:t> </a:t>
            </a:r>
            <a:r>
              <a:rPr lang="ru-RU" sz="1300" b="1" dirty="0" err="1">
                <a:solidFill>
                  <a:srgbClr val="002060"/>
                </a:solidFill>
                <a:sym typeface="Helvetica"/>
              </a:rPr>
              <a:t>здоров’я</a:t>
            </a:r>
            <a:r>
              <a:rPr lang="ru-RU" sz="1300" b="1" dirty="0">
                <a:solidFill>
                  <a:srgbClr val="002060"/>
                </a:solidFill>
                <a:sym typeface="Helvetica"/>
              </a:rPr>
              <a:t> </a:t>
            </a:r>
            <a:r>
              <a:rPr lang="ru-RU" sz="1300" b="1" dirty="0" err="1">
                <a:solidFill>
                  <a:srgbClr val="002060"/>
                </a:solidFill>
                <a:sym typeface="Helvetica"/>
              </a:rPr>
              <a:t>населення</a:t>
            </a:r>
            <a:r>
              <a:rPr lang="ru-RU" sz="1300" b="1" dirty="0">
                <a:solidFill>
                  <a:srgbClr val="002060"/>
                </a:solidFill>
                <a:sym typeface="Helvetica"/>
              </a:rPr>
              <a:t> та </a:t>
            </a:r>
            <a:r>
              <a:rPr lang="ru-RU" sz="1300" b="1" dirty="0" err="1">
                <a:solidFill>
                  <a:srgbClr val="002060"/>
                </a:solidFill>
                <a:sym typeface="Helvetica"/>
              </a:rPr>
              <a:t>зниженню</a:t>
            </a:r>
            <a:r>
              <a:rPr lang="ru-RU" sz="1300" b="1" dirty="0">
                <a:solidFill>
                  <a:srgbClr val="002060"/>
                </a:solidFill>
                <a:sym typeface="Helvetica"/>
              </a:rPr>
              <a:t> </a:t>
            </a:r>
            <a:r>
              <a:rPr lang="ru-RU" sz="1300" b="1" dirty="0" err="1">
                <a:solidFill>
                  <a:srgbClr val="002060"/>
                </a:solidFill>
                <a:sym typeface="Helvetica"/>
              </a:rPr>
              <a:t>загального</a:t>
            </a:r>
            <a:r>
              <a:rPr lang="ru-RU" sz="1300" b="1" dirty="0">
                <a:solidFill>
                  <a:srgbClr val="002060"/>
                </a:solidFill>
                <a:sym typeface="Helvetica"/>
              </a:rPr>
              <a:t> </a:t>
            </a:r>
            <a:r>
              <a:rPr lang="ru-RU" sz="1300" b="1" dirty="0" err="1">
                <a:solidFill>
                  <a:srgbClr val="002060"/>
                </a:solidFill>
                <a:sym typeface="Helvetica"/>
              </a:rPr>
              <a:t>рівня</a:t>
            </a:r>
            <a:r>
              <a:rPr lang="ru-RU" sz="1300" b="1" dirty="0">
                <a:solidFill>
                  <a:srgbClr val="002060"/>
                </a:solidFill>
                <a:sym typeface="Helvetica"/>
              </a:rPr>
              <a:t> </a:t>
            </a:r>
            <a:r>
              <a:rPr lang="ru-RU" sz="1300" b="1" dirty="0" err="1">
                <a:solidFill>
                  <a:srgbClr val="002060"/>
                </a:solidFill>
                <a:sym typeface="Helvetica"/>
              </a:rPr>
              <a:t>стресу</a:t>
            </a:r>
            <a:r>
              <a:rPr lang="ru-RU" sz="1300" b="1" dirty="0">
                <a:solidFill>
                  <a:srgbClr val="002060"/>
                </a:solidFill>
                <a:sym typeface="Helvetica"/>
              </a:rPr>
              <a:t> і </a:t>
            </a:r>
            <a:r>
              <a:rPr lang="ru-RU" sz="1300" b="1" dirty="0" err="1">
                <a:solidFill>
                  <a:srgbClr val="002060"/>
                </a:solidFill>
                <a:sym typeface="Helvetica"/>
              </a:rPr>
              <a:t>тривожності</a:t>
            </a:r>
            <a:r>
              <a:rPr lang="ru-RU" sz="1300" b="1" dirty="0">
                <a:solidFill>
                  <a:srgbClr val="002060"/>
                </a:solidFill>
                <a:sym typeface="Helvetica"/>
              </a:rPr>
              <a:t> </a:t>
            </a:r>
            <a:r>
              <a:rPr lang="ru-RU" sz="1300" b="1" dirty="0" err="1">
                <a:solidFill>
                  <a:srgbClr val="002060"/>
                </a:solidFill>
                <a:sym typeface="Helvetica"/>
              </a:rPr>
              <a:t>серед</a:t>
            </a:r>
            <a:r>
              <a:rPr lang="ru-RU" sz="1300" b="1" dirty="0">
                <a:solidFill>
                  <a:srgbClr val="002060"/>
                </a:solidFill>
                <a:sym typeface="Helvetica"/>
              </a:rPr>
              <a:t> </a:t>
            </a:r>
            <a:r>
              <a:rPr lang="ru-RU" sz="1300" b="1" dirty="0" err="1">
                <a:solidFill>
                  <a:srgbClr val="002060"/>
                </a:solidFill>
                <a:sym typeface="Helvetica"/>
              </a:rPr>
              <a:t>населення</a:t>
            </a:r>
            <a:r>
              <a:rPr lang="ru-RU" sz="1300" b="1" dirty="0">
                <a:solidFill>
                  <a:srgbClr val="002060"/>
                </a:solidFill>
                <a:sym typeface="Helvetica"/>
              </a:rPr>
              <a:t>;</a:t>
            </a:r>
          </a:p>
          <a:p>
            <a:pPr marL="179705" lvl="1" indent="-179705" defTabSz="622300">
              <a:lnSpc>
                <a:spcPct val="110000"/>
              </a:lnSpc>
              <a:spcBef>
                <a:spcPts val="200"/>
              </a:spcBef>
              <a:buClr>
                <a:srgbClr val="DE9D41"/>
              </a:buClr>
              <a:buSzPct val="150000"/>
              <a:buFont typeface="Arial"/>
              <a:buChar char="•"/>
              <a:defRPr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 lang="ru-RU" sz="1300" b="1" dirty="0"/>
          </a:p>
          <a:p>
            <a:pPr algn="just"/>
            <a:endParaRPr lang="ru-RU" sz="1300" dirty="0"/>
          </a:p>
          <a:p>
            <a:pPr marL="179999" lvl="1" indent="-179999" algn="just" defTabSz="622300">
              <a:lnSpc>
                <a:spcPct val="110000"/>
              </a:lnSpc>
              <a:spcBef>
                <a:spcPts val="200"/>
              </a:spcBef>
              <a:buClr>
                <a:srgbClr val="DE9D41"/>
              </a:buClr>
              <a:buSzPct val="150000"/>
              <a:buFont typeface="Arial"/>
              <a:buChar char="•"/>
              <a:defRPr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 lang="uk-UA" sz="13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9CA6C6A-D512-8656-40E0-1610A371178A}"/>
              </a:ext>
            </a:extLst>
          </p:cNvPr>
          <p:cNvSpPr txBox="1"/>
          <p:nvPr/>
        </p:nvSpPr>
        <p:spPr>
          <a:xfrm>
            <a:off x="6314157" y="2958305"/>
            <a:ext cx="5764419" cy="116955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uk-UA" b="1" dirty="0">
                <a:solidFill>
                  <a:srgbClr val="002060"/>
                </a:solidFill>
                <a:latin typeface="+mj-lt"/>
              </a:rPr>
              <a:t>Протягом </a:t>
            </a:r>
            <a:r>
              <a:rPr lang="uk-UA" b="1" dirty="0">
                <a:solidFill>
                  <a:srgbClr val="DE9D41"/>
                </a:solidFill>
                <a:latin typeface="+mj-lt"/>
              </a:rPr>
              <a:t>2023-2025 року проведено 96 засідань </a:t>
            </a:r>
            <a:r>
              <a:rPr lang="uk-UA" b="1" dirty="0">
                <a:solidFill>
                  <a:srgbClr val="002060"/>
                </a:solidFill>
                <a:latin typeface="+mj-lt"/>
              </a:rPr>
              <a:t>Конкурсної Комісії,</a:t>
            </a:r>
            <a:r>
              <a:rPr lang="uk-UA" b="1" dirty="0">
                <a:solidFill>
                  <a:srgbClr val="DE9D41"/>
                </a:solidFill>
                <a:latin typeface="+mj-lt"/>
              </a:rPr>
              <a:t> 32 </a:t>
            </a:r>
            <a:r>
              <a:rPr lang="uk-UA" b="1" dirty="0">
                <a:solidFill>
                  <a:srgbClr val="002060"/>
                </a:solidFill>
                <a:latin typeface="+mj-lt"/>
              </a:rPr>
              <a:t>з яких з питання визначення переможців конкурсу.</a:t>
            </a:r>
          </a:p>
          <a:p>
            <a:r>
              <a:rPr lang="uk-UA" b="1" dirty="0">
                <a:solidFill>
                  <a:srgbClr val="002060"/>
                </a:solidFill>
                <a:latin typeface="+mj-lt"/>
              </a:rPr>
              <a:t>Також підтримано</a:t>
            </a:r>
            <a:r>
              <a:rPr lang="uk-UA" b="1" dirty="0">
                <a:solidFill>
                  <a:srgbClr val="DE9D41"/>
                </a:solidFill>
                <a:latin typeface="+mj-lt"/>
              </a:rPr>
              <a:t> 20 </a:t>
            </a:r>
            <a:r>
              <a:rPr lang="uk-UA" b="1" dirty="0">
                <a:solidFill>
                  <a:srgbClr val="002060"/>
                </a:solidFill>
                <a:latin typeface="+mj-lt"/>
              </a:rPr>
              <a:t>надавачів комплексної соціальної послуги з формування життєстійкості </a:t>
            </a:r>
            <a:r>
              <a:rPr lang="uk-UA" b="1" dirty="0">
                <a:solidFill>
                  <a:srgbClr val="DE9D41"/>
                </a:solidFill>
                <a:latin typeface="+mj-lt"/>
              </a:rPr>
              <a:t>ПОЗА КОНКУРСОМ</a:t>
            </a:r>
            <a:r>
              <a:rPr lang="uk-UA" b="1" dirty="0">
                <a:solidFill>
                  <a:srgbClr val="002060"/>
                </a:solidFill>
                <a:latin typeface="+mj-lt"/>
              </a:rPr>
              <a:t>, які працюють за фінансової підтримки благодійників.</a:t>
            </a:r>
          </a:p>
        </p:txBody>
      </p:sp>
    </p:spTree>
    <p:extLst>
      <p:ext uri="{BB962C8B-B14F-4D97-AF65-F5344CB8AC3E}">
        <p14:creationId xmlns:p14="http://schemas.microsoft.com/office/powerpoint/2010/main" val="1618950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push dir="u"/>
      </p:transition>
    </mc:Choice>
    <mc:Fallback xmlns="">
      <p:transition spd="slow">
        <p:push dir="u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655821-23E4-D32D-DF2E-5B3448B2C3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Виноска">
            <a:extLst>
              <a:ext uri="{FF2B5EF4-FFF2-40B4-BE49-F238E27FC236}">
                <a16:creationId xmlns:a16="http://schemas.microsoft.com/office/drawing/2014/main" id="{416F225B-0290-6EBC-7ED2-12718DF7E888}"/>
              </a:ext>
            </a:extLst>
          </p:cNvPr>
          <p:cNvSpPr/>
          <p:nvPr/>
        </p:nvSpPr>
        <p:spPr>
          <a:xfrm>
            <a:off x="91129" y="1484522"/>
            <a:ext cx="12207479" cy="14485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18058"/>
                </a:lnTo>
                <a:lnTo>
                  <a:pt x="9075" y="18058"/>
                </a:lnTo>
                <a:lnTo>
                  <a:pt x="9843" y="21600"/>
                </a:lnTo>
                <a:lnTo>
                  <a:pt x="10612" y="18058"/>
                </a:lnTo>
                <a:lnTo>
                  <a:pt x="21600" y="18058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E9D41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pic>
        <p:nvPicPr>
          <p:cNvPr id="127" name="pasted-image.pdf" descr="pasted-image.pdf">
            <a:extLst>
              <a:ext uri="{FF2B5EF4-FFF2-40B4-BE49-F238E27FC236}">
                <a16:creationId xmlns:a16="http://schemas.microsoft.com/office/drawing/2014/main" id="{5D8364E2-0E21-353F-4D59-746E0FAB43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9944" y="352756"/>
            <a:ext cx="869914" cy="936983"/>
          </a:xfrm>
          <a:prstGeom prst="rect">
            <a:avLst/>
          </a:prstGeom>
          <a:ln w="12700">
            <a:miter lim="400000"/>
          </a:ln>
        </p:spPr>
      </p:pic>
      <p:sp>
        <p:nvSpPr>
          <p:cNvPr id="128" name="ЗАГОЛОВОК СЛАЙДУ">
            <a:extLst>
              <a:ext uri="{FF2B5EF4-FFF2-40B4-BE49-F238E27FC236}">
                <a16:creationId xmlns:a16="http://schemas.microsoft.com/office/drawing/2014/main" id="{94234E15-8098-08D2-572A-A2D664988809}"/>
              </a:ext>
            </a:extLst>
          </p:cNvPr>
          <p:cNvSpPr txBox="1"/>
          <p:nvPr/>
        </p:nvSpPr>
        <p:spPr>
          <a:xfrm>
            <a:off x="417295" y="527877"/>
            <a:ext cx="92396" cy="5355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90000"/>
              </a:lnSpc>
              <a:defRPr sz="32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endParaRPr/>
          </a:p>
        </p:txBody>
      </p:sp>
      <p:sp>
        <p:nvSpPr>
          <p:cNvPr id="129" name="Прямокутник">
            <a:extLst>
              <a:ext uri="{FF2B5EF4-FFF2-40B4-BE49-F238E27FC236}">
                <a16:creationId xmlns:a16="http://schemas.microsoft.com/office/drawing/2014/main" id="{354FF78A-A47B-8DCE-5159-745124C12B62}"/>
              </a:ext>
            </a:extLst>
          </p:cNvPr>
          <p:cNvSpPr/>
          <p:nvPr/>
        </p:nvSpPr>
        <p:spPr>
          <a:xfrm>
            <a:off x="-7829" y="621057"/>
            <a:ext cx="7761103" cy="29864"/>
          </a:xfrm>
          <a:prstGeom prst="rect">
            <a:avLst/>
          </a:prstGeom>
          <a:solidFill>
            <a:srgbClr val="DD9D3D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30" name="ОСНОВНИЙ МЕСЕДЖ">
            <a:extLst>
              <a:ext uri="{FF2B5EF4-FFF2-40B4-BE49-F238E27FC236}">
                <a16:creationId xmlns:a16="http://schemas.microsoft.com/office/drawing/2014/main" id="{EBD18A98-E6B9-8E7C-D400-2C38739B5B2C}"/>
              </a:ext>
            </a:extLst>
          </p:cNvPr>
          <p:cNvSpPr txBox="1"/>
          <p:nvPr/>
        </p:nvSpPr>
        <p:spPr>
          <a:xfrm>
            <a:off x="463493" y="1497378"/>
            <a:ext cx="11268158" cy="15065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 algn="just" defTabSz="711200">
              <a:lnSpc>
                <a:spcPct val="110000"/>
              </a:lnSpc>
              <a:spcBef>
                <a:spcPts val="600"/>
              </a:spcBef>
              <a:defRPr sz="1600" b="1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algn="ctr"/>
            <a:r>
              <a:rPr lang="uk-UA" dirty="0"/>
              <a:t>Постанова Кабінету Міністрів України від 06.082024 № 888 </a:t>
            </a:r>
            <a:br>
              <a:rPr lang="uk-UA" dirty="0"/>
            </a:br>
            <a:r>
              <a:rPr lang="uk-UA" dirty="0">
                <a:solidFill>
                  <a:srgbClr val="002060"/>
                </a:solidFill>
              </a:rPr>
              <a:t>«Деякі питання реалізації експериментального проекту з організації надання внутрішньо переміщеним особам похилого віку, особам з інвалідністю соціальних послуг стаціонарного догляду, підтриманого проживання за принципом «гроші ходять за людиною»</a:t>
            </a:r>
          </a:p>
          <a:p>
            <a:pPr algn="ctr"/>
            <a:endParaRPr sz="15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3258CBD-137F-C3C7-7138-E87FE7AE2D07}"/>
              </a:ext>
            </a:extLst>
          </p:cNvPr>
          <p:cNvSpPr txBox="1"/>
          <p:nvPr/>
        </p:nvSpPr>
        <p:spPr>
          <a:xfrm>
            <a:off x="492750" y="3429000"/>
            <a:ext cx="6504086" cy="276998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uk-UA" sz="1600" b="1" dirty="0">
                <a:solidFill>
                  <a:srgbClr val="002060"/>
                </a:solidFill>
                <a:latin typeface="+mj-lt"/>
              </a:rPr>
              <a:t>Станом на 25.09.2025 року в рамках реалізації Постанови КМУ від 06.08.2024 № 888 «Деякі питання реалізації експериментального проекту з організації надання внутрішньо переміщеним особам похилого віку, особам з інвалідністю соціальних послуг стаціонарного догляду, підтриманого проживання за принципом «гроші ходять за людиною», надавачами </a:t>
            </a:r>
            <a:r>
              <a:rPr lang="uk-UA" sz="1600" b="1" dirty="0" err="1">
                <a:solidFill>
                  <a:srgbClr val="002060"/>
                </a:solidFill>
                <a:latin typeface="+mj-lt"/>
              </a:rPr>
              <a:t>соцпослуг</a:t>
            </a:r>
            <a:r>
              <a:rPr lang="uk-UA" sz="16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uk-UA" sz="1600" b="1" dirty="0">
                <a:solidFill>
                  <a:srgbClr val="DE9D41"/>
                </a:solidFill>
                <a:latin typeface="+mj-lt"/>
              </a:rPr>
              <a:t>укладено 299 договорів </a:t>
            </a:r>
            <a:r>
              <a:rPr lang="uk-UA" sz="1600" b="1" dirty="0">
                <a:solidFill>
                  <a:srgbClr val="002060"/>
                </a:solidFill>
                <a:latin typeface="+mj-lt"/>
              </a:rPr>
              <a:t>з особами, які знаходяться під опікою.	</a:t>
            </a:r>
          </a:p>
          <a:p>
            <a:r>
              <a:rPr lang="uk-UA" sz="1600" b="1" dirty="0">
                <a:solidFill>
                  <a:srgbClr val="DE9D41"/>
                </a:solidFill>
                <a:latin typeface="+mj-lt"/>
              </a:rPr>
              <a:t>Послугу надають 34</a:t>
            </a:r>
            <a:r>
              <a:rPr lang="uk-UA" sz="1600" b="1" dirty="0">
                <a:solidFill>
                  <a:srgbClr val="002060"/>
                </a:solidFill>
                <a:latin typeface="+mj-lt"/>
              </a:rPr>
              <a:t> надавачі соціальних послуг. </a:t>
            </a:r>
          </a:p>
          <a:p>
            <a:r>
              <a:rPr lang="uk-UA" sz="1600" b="1" dirty="0">
                <a:solidFill>
                  <a:srgbClr val="002060"/>
                </a:solidFill>
                <a:latin typeface="+mj-lt"/>
              </a:rPr>
              <a:t>В рамках реалізації </a:t>
            </a:r>
            <a:r>
              <a:rPr lang="uk-UA" sz="1600" b="1" dirty="0" err="1">
                <a:solidFill>
                  <a:srgbClr val="002060"/>
                </a:solidFill>
                <a:latin typeface="+mj-lt"/>
              </a:rPr>
              <a:t>проєкту</a:t>
            </a:r>
            <a:r>
              <a:rPr lang="uk-UA" sz="16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uk-UA" sz="1600" b="1" dirty="0" err="1">
                <a:solidFill>
                  <a:srgbClr val="002060"/>
                </a:solidFill>
                <a:latin typeface="+mj-lt"/>
              </a:rPr>
              <a:t>виплачено</a:t>
            </a:r>
            <a:r>
              <a:rPr lang="uk-UA" sz="16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uk-UA" sz="1600" b="1" dirty="0">
                <a:solidFill>
                  <a:srgbClr val="DE9D41"/>
                </a:solidFill>
                <a:latin typeface="+mj-lt"/>
              </a:rPr>
              <a:t>15 333 387,75 грн</a:t>
            </a:r>
            <a:r>
              <a:rPr lang="uk-UA" sz="1600" b="1" dirty="0">
                <a:solidFill>
                  <a:srgbClr val="002060"/>
                </a:solidFill>
                <a:latin typeface="+mj-lt"/>
              </a:rPr>
              <a:t>.</a:t>
            </a:r>
          </a:p>
          <a:p>
            <a:endParaRPr lang="uk-UA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64F7A8CB-85A5-3CEF-439A-23D4C2926CC3}"/>
              </a:ext>
            </a:extLst>
          </p:cNvPr>
          <p:cNvSpPr/>
          <p:nvPr/>
        </p:nvSpPr>
        <p:spPr>
          <a:xfrm>
            <a:off x="844750" y="6053604"/>
            <a:ext cx="1070023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dirty="0"/>
          </a:p>
        </p:txBody>
      </p:sp>
      <p:sp>
        <p:nvSpPr>
          <p:cNvPr id="6" name="Лінія">
            <a:extLst>
              <a:ext uri="{FF2B5EF4-FFF2-40B4-BE49-F238E27FC236}">
                <a16:creationId xmlns:a16="http://schemas.microsoft.com/office/drawing/2014/main" id="{9657A817-733C-F8E3-A25E-E2FFBA555AC3}"/>
              </a:ext>
            </a:extLst>
          </p:cNvPr>
          <p:cNvSpPr/>
          <p:nvPr/>
        </p:nvSpPr>
        <p:spPr>
          <a:xfrm flipV="1">
            <a:off x="10572756" y="2919468"/>
            <a:ext cx="9526" cy="900477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8" name="Лінія">
            <a:extLst>
              <a:ext uri="{FF2B5EF4-FFF2-40B4-BE49-F238E27FC236}">
                <a16:creationId xmlns:a16="http://schemas.microsoft.com/office/drawing/2014/main" id="{6BDA9DB3-908F-0C44-3D69-C53BBBCBE027}"/>
              </a:ext>
            </a:extLst>
          </p:cNvPr>
          <p:cNvSpPr/>
          <p:nvPr/>
        </p:nvSpPr>
        <p:spPr>
          <a:xfrm>
            <a:off x="8205688" y="4495711"/>
            <a:ext cx="654174" cy="1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" name="Лінія">
            <a:extLst>
              <a:ext uri="{FF2B5EF4-FFF2-40B4-BE49-F238E27FC236}">
                <a16:creationId xmlns:a16="http://schemas.microsoft.com/office/drawing/2014/main" id="{54F479A8-6EE9-2C8E-1E96-F8F34C55CE96}"/>
              </a:ext>
            </a:extLst>
          </p:cNvPr>
          <p:cNvSpPr/>
          <p:nvPr/>
        </p:nvSpPr>
        <p:spPr>
          <a:xfrm>
            <a:off x="8537624" y="6424904"/>
            <a:ext cx="654174" cy="1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2" name="Лінія">
            <a:extLst>
              <a:ext uri="{FF2B5EF4-FFF2-40B4-BE49-F238E27FC236}">
                <a16:creationId xmlns:a16="http://schemas.microsoft.com/office/drawing/2014/main" id="{4C81FC55-28BA-F79A-5905-4217FA70D832}"/>
              </a:ext>
            </a:extLst>
          </p:cNvPr>
          <p:cNvSpPr/>
          <p:nvPr/>
        </p:nvSpPr>
        <p:spPr>
          <a:xfrm flipV="1">
            <a:off x="8362956" y="3819945"/>
            <a:ext cx="9526" cy="900477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13" name="Лінія">
            <a:extLst>
              <a:ext uri="{FF2B5EF4-FFF2-40B4-BE49-F238E27FC236}">
                <a16:creationId xmlns:a16="http://schemas.microsoft.com/office/drawing/2014/main" id="{9D9E9981-7393-D32A-525D-82494E807BAA}"/>
              </a:ext>
            </a:extLst>
          </p:cNvPr>
          <p:cNvSpPr/>
          <p:nvPr/>
        </p:nvSpPr>
        <p:spPr>
          <a:xfrm flipV="1">
            <a:off x="8686806" y="5885539"/>
            <a:ext cx="9526" cy="900477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14" name="Лінія">
            <a:extLst>
              <a:ext uri="{FF2B5EF4-FFF2-40B4-BE49-F238E27FC236}">
                <a16:creationId xmlns:a16="http://schemas.microsoft.com/office/drawing/2014/main" id="{A0DC8E27-65DB-896B-166F-9C751C1B88DE}"/>
              </a:ext>
            </a:extLst>
          </p:cNvPr>
          <p:cNvSpPr/>
          <p:nvPr/>
        </p:nvSpPr>
        <p:spPr>
          <a:xfrm>
            <a:off x="10151954" y="3429000"/>
            <a:ext cx="654174" cy="1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16" name="pasted-movie.png">
            <a:extLst>
              <a:ext uri="{FF2B5EF4-FFF2-40B4-BE49-F238E27FC236}">
                <a16:creationId xmlns:a16="http://schemas.microsoft.com/office/drawing/2014/main" id="{26065763-861C-E6AC-AE7A-80526F6E78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66" r="10366"/>
          <a:stretch/>
        </p:blipFill>
        <p:spPr>
          <a:xfrm>
            <a:off x="7099100" y="3103983"/>
            <a:ext cx="4248150" cy="35579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95" y="0"/>
                </a:moveTo>
                <a:lnTo>
                  <a:pt x="1569" y="3"/>
                </a:lnTo>
                <a:lnTo>
                  <a:pt x="1476" y="95"/>
                </a:lnTo>
                <a:lnTo>
                  <a:pt x="1476" y="9323"/>
                </a:lnTo>
                <a:lnTo>
                  <a:pt x="0" y="9323"/>
                </a:lnTo>
                <a:lnTo>
                  <a:pt x="0" y="20171"/>
                </a:lnTo>
                <a:lnTo>
                  <a:pt x="4214" y="20171"/>
                </a:lnTo>
                <a:lnTo>
                  <a:pt x="4214" y="21600"/>
                </a:lnTo>
                <a:lnTo>
                  <a:pt x="21600" y="21600"/>
                </a:lnTo>
                <a:lnTo>
                  <a:pt x="21600" y="14043"/>
                </a:lnTo>
                <a:lnTo>
                  <a:pt x="21600" y="3494"/>
                </a:lnTo>
                <a:lnTo>
                  <a:pt x="19560" y="3494"/>
                </a:lnTo>
                <a:lnTo>
                  <a:pt x="19560" y="0"/>
                </a:lnTo>
                <a:lnTo>
                  <a:pt x="2195" y="0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17" name="Лінія">
            <a:extLst>
              <a:ext uri="{FF2B5EF4-FFF2-40B4-BE49-F238E27FC236}">
                <a16:creationId xmlns:a16="http://schemas.microsoft.com/office/drawing/2014/main" id="{55048BCB-192F-DF15-36EE-606134BC8F9A}"/>
              </a:ext>
            </a:extLst>
          </p:cNvPr>
          <p:cNvSpPr/>
          <p:nvPr/>
        </p:nvSpPr>
        <p:spPr>
          <a:xfrm>
            <a:off x="7099100" y="4640203"/>
            <a:ext cx="654174" cy="1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8" name="Лінія">
            <a:extLst>
              <a:ext uri="{FF2B5EF4-FFF2-40B4-BE49-F238E27FC236}">
                <a16:creationId xmlns:a16="http://schemas.microsoft.com/office/drawing/2014/main" id="{08D22FBE-B873-86C8-F745-824C49E0B074}"/>
              </a:ext>
            </a:extLst>
          </p:cNvPr>
          <p:cNvSpPr/>
          <p:nvPr/>
        </p:nvSpPr>
        <p:spPr>
          <a:xfrm>
            <a:off x="10479041" y="3666102"/>
            <a:ext cx="654174" cy="1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9" name="Лінія">
            <a:extLst>
              <a:ext uri="{FF2B5EF4-FFF2-40B4-BE49-F238E27FC236}">
                <a16:creationId xmlns:a16="http://schemas.microsoft.com/office/drawing/2014/main" id="{92CCBD15-01ED-5EE8-2008-4598BAF67779}"/>
              </a:ext>
            </a:extLst>
          </p:cNvPr>
          <p:cNvSpPr/>
          <p:nvPr/>
        </p:nvSpPr>
        <p:spPr>
          <a:xfrm>
            <a:off x="7630954" y="6434720"/>
            <a:ext cx="654174" cy="1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0" name="Лінія">
            <a:extLst>
              <a:ext uri="{FF2B5EF4-FFF2-40B4-BE49-F238E27FC236}">
                <a16:creationId xmlns:a16="http://schemas.microsoft.com/office/drawing/2014/main" id="{922634BF-5CC5-E742-D53D-0E00DB812AD0}"/>
              </a:ext>
            </a:extLst>
          </p:cNvPr>
          <p:cNvSpPr/>
          <p:nvPr/>
        </p:nvSpPr>
        <p:spPr>
          <a:xfrm flipV="1">
            <a:off x="7919853" y="5822039"/>
            <a:ext cx="9526" cy="900477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21" name="Лінія">
            <a:extLst>
              <a:ext uri="{FF2B5EF4-FFF2-40B4-BE49-F238E27FC236}">
                <a16:creationId xmlns:a16="http://schemas.microsoft.com/office/drawing/2014/main" id="{D33C6BFD-5F42-3F66-8E3A-EA134A7BA336}"/>
              </a:ext>
            </a:extLst>
          </p:cNvPr>
          <p:cNvSpPr/>
          <p:nvPr/>
        </p:nvSpPr>
        <p:spPr>
          <a:xfrm flipV="1">
            <a:off x="10948989" y="3250051"/>
            <a:ext cx="9526" cy="900477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22" name="Лінія">
            <a:extLst>
              <a:ext uri="{FF2B5EF4-FFF2-40B4-BE49-F238E27FC236}">
                <a16:creationId xmlns:a16="http://schemas.microsoft.com/office/drawing/2014/main" id="{796FE979-4FAB-4191-9F73-CF711F05E761}"/>
              </a:ext>
            </a:extLst>
          </p:cNvPr>
          <p:cNvSpPr/>
          <p:nvPr/>
        </p:nvSpPr>
        <p:spPr>
          <a:xfrm flipV="1">
            <a:off x="7368278" y="4230393"/>
            <a:ext cx="9526" cy="900477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41F69BC1-D6DE-808F-0F6D-685FC2AB48D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" name="AutoShape 4">
            <a:extLst>
              <a:ext uri="{FF2B5EF4-FFF2-40B4-BE49-F238E27FC236}">
                <a16:creationId xmlns:a16="http://schemas.microsoft.com/office/drawing/2014/main" id="{CBED7861-CA7D-4E2B-9FFB-CC15362FA26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3560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push dir="u"/>
      </p:transition>
    </mc:Choice>
    <mc:Fallback xmlns="">
      <p:transition spd="slow">
        <p:push dir="u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521FDC-CD53-7B4F-FEEE-B0E20F9C35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Виноска">
            <a:extLst>
              <a:ext uri="{FF2B5EF4-FFF2-40B4-BE49-F238E27FC236}">
                <a16:creationId xmlns:a16="http://schemas.microsoft.com/office/drawing/2014/main" id="{E654612B-D764-7DF0-4C93-6D722FF9DB16}"/>
              </a:ext>
            </a:extLst>
          </p:cNvPr>
          <p:cNvSpPr/>
          <p:nvPr/>
        </p:nvSpPr>
        <p:spPr>
          <a:xfrm>
            <a:off x="-7829" y="1430692"/>
            <a:ext cx="12207479" cy="14485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18058"/>
                </a:lnTo>
                <a:lnTo>
                  <a:pt x="9075" y="18058"/>
                </a:lnTo>
                <a:lnTo>
                  <a:pt x="9843" y="21600"/>
                </a:lnTo>
                <a:lnTo>
                  <a:pt x="10612" y="18058"/>
                </a:lnTo>
                <a:lnTo>
                  <a:pt x="21600" y="18058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E9D41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pic>
        <p:nvPicPr>
          <p:cNvPr id="127" name="pasted-image.pdf" descr="pasted-image.pdf">
            <a:extLst>
              <a:ext uri="{FF2B5EF4-FFF2-40B4-BE49-F238E27FC236}">
                <a16:creationId xmlns:a16="http://schemas.microsoft.com/office/drawing/2014/main" id="{D0AEC872-019C-7FF8-FB72-70BBD8FDD4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9944" y="352756"/>
            <a:ext cx="869914" cy="936983"/>
          </a:xfrm>
          <a:prstGeom prst="rect">
            <a:avLst/>
          </a:prstGeom>
          <a:ln w="12700">
            <a:miter lim="400000"/>
          </a:ln>
        </p:spPr>
      </p:pic>
      <p:sp>
        <p:nvSpPr>
          <p:cNvPr id="128" name="ЗАГОЛОВОК СЛАЙДУ">
            <a:extLst>
              <a:ext uri="{FF2B5EF4-FFF2-40B4-BE49-F238E27FC236}">
                <a16:creationId xmlns:a16="http://schemas.microsoft.com/office/drawing/2014/main" id="{FEE8FDD1-535A-DB65-2CA5-2D74094B272E}"/>
              </a:ext>
            </a:extLst>
          </p:cNvPr>
          <p:cNvSpPr txBox="1"/>
          <p:nvPr/>
        </p:nvSpPr>
        <p:spPr>
          <a:xfrm>
            <a:off x="417295" y="527877"/>
            <a:ext cx="92396" cy="5355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90000"/>
              </a:lnSpc>
              <a:defRPr sz="32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endParaRPr/>
          </a:p>
        </p:txBody>
      </p:sp>
      <p:sp>
        <p:nvSpPr>
          <p:cNvPr id="129" name="Прямокутник">
            <a:extLst>
              <a:ext uri="{FF2B5EF4-FFF2-40B4-BE49-F238E27FC236}">
                <a16:creationId xmlns:a16="http://schemas.microsoft.com/office/drawing/2014/main" id="{DD39AA7D-03DB-644A-27CD-A1B97DB822F0}"/>
              </a:ext>
            </a:extLst>
          </p:cNvPr>
          <p:cNvSpPr/>
          <p:nvPr/>
        </p:nvSpPr>
        <p:spPr>
          <a:xfrm>
            <a:off x="-7829" y="621057"/>
            <a:ext cx="7761103" cy="29864"/>
          </a:xfrm>
          <a:prstGeom prst="rect">
            <a:avLst/>
          </a:prstGeom>
          <a:solidFill>
            <a:srgbClr val="DD9D3D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30" name="ОСНОВНИЙ МЕСЕДЖ">
            <a:extLst>
              <a:ext uri="{FF2B5EF4-FFF2-40B4-BE49-F238E27FC236}">
                <a16:creationId xmlns:a16="http://schemas.microsoft.com/office/drawing/2014/main" id="{69BD5250-3116-8B2A-0F3A-D11EFB3B7C58}"/>
              </a:ext>
            </a:extLst>
          </p:cNvPr>
          <p:cNvSpPr txBox="1"/>
          <p:nvPr/>
        </p:nvSpPr>
        <p:spPr>
          <a:xfrm>
            <a:off x="463493" y="1497378"/>
            <a:ext cx="11268158" cy="15065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algn="just" defTabSz="711200">
              <a:lnSpc>
                <a:spcPct val="110000"/>
              </a:lnSpc>
              <a:spcBef>
                <a:spcPts val="600"/>
              </a:spcBef>
              <a:defRPr sz="1600" b="1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algn="ctr"/>
            <a:r>
              <a:rPr lang="uk-UA" dirty="0">
                <a:solidFill>
                  <a:schemeClr val="bg1"/>
                </a:solidFill>
              </a:rPr>
              <a:t>Постанова Кабінету Міністрів України від 06.082024 № 888 </a:t>
            </a:r>
            <a:br>
              <a:rPr lang="uk-UA" dirty="0"/>
            </a:br>
            <a:r>
              <a:rPr lang="uk-UA" dirty="0">
                <a:solidFill>
                  <a:srgbClr val="002060"/>
                </a:solidFill>
              </a:rPr>
              <a:t>«Деякі питання реалізації експериментального проекту з організації надання внутрішньо переміщеним особам похилого віку, особам з інвалідністю соціальних послуг стаціонарного догляду, підтриманого проживання за принципом «гроші ходять за людиною»</a:t>
            </a:r>
          </a:p>
          <a:p>
            <a:pPr algn="ctr"/>
            <a:endParaRPr sz="15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90AE2F-713B-29E5-F31C-B7C1F8E83D3B}"/>
              </a:ext>
            </a:extLst>
          </p:cNvPr>
          <p:cNvSpPr txBox="1"/>
          <p:nvPr/>
        </p:nvSpPr>
        <p:spPr>
          <a:xfrm>
            <a:off x="582588" y="3215825"/>
            <a:ext cx="9971291" cy="310854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uk-UA" b="1" dirty="0">
                <a:solidFill>
                  <a:srgbClr val="002060"/>
                </a:solidFill>
                <a:latin typeface="+mj-lt"/>
              </a:rPr>
              <a:t>Особи, які потребують надання соціальних послуг у межах експериментального проекту, є дієздатні внутрішньо переміщені особи похилого віку, особи з інвалідністю, які залишили або покинули своє місце та перемістилися з територій, на яких ведуться бойові дії, або з тимчасово окупованих Російською Федерацією територій, а також особи, в яких внаслідок бойових дій, терористичних актів, диверсій, спричинених збройною агресією Російської Федерації проти України, житлове приміщення знищене або пошкоджене (до ступеня непридатного для проживання) та інформацію про яке </a:t>
            </a:r>
            <a:r>
              <a:rPr lang="uk-UA" b="1" dirty="0" err="1">
                <a:solidFill>
                  <a:srgbClr val="002060"/>
                </a:solidFill>
                <a:latin typeface="+mj-lt"/>
              </a:rPr>
              <a:t>внесено</a:t>
            </a:r>
            <a:r>
              <a:rPr lang="uk-UA" b="1" dirty="0">
                <a:solidFill>
                  <a:srgbClr val="002060"/>
                </a:solidFill>
                <a:latin typeface="+mj-lt"/>
              </a:rPr>
              <a:t> до Державного реєстру майна, пошкодженого та знищеного внаслідок бойових дій, терористичних актів, диверсій, спричинених збройною агресією Російської Федерації проти України.</a:t>
            </a:r>
          </a:p>
          <a:p>
            <a:endParaRPr lang="uk-UA" b="1" dirty="0">
              <a:solidFill>
                <a:srgbClr val="002060"/>
              </a:solidFill>
              <a:latin typeface="+mj-lt"/>
            </a:endParaRPr>
          </a:p>
          <a:p>
            <a:r>
              <a:rPr lang="uk-UA" b="1" dirty="0">
                <a:solidFill>
                  <a:srgbClr val="DE9D41"/>
                </a:solidFill>
                <a:latin typeface="+mj-lt"/>
              </a:rPr>
              <a:t>Послуга підтриманого проживання за принципом «гроші ходять за людиною» включає в себе:</a:t>
            </a:r>
          </a:p>
          <a:p>
            <a:r>
              <a:rPr lang="uk-UA" b="1" dirty="0">
                <a:solidFill>
                  <a:srgbClr val="002060"/>
                </a:solidFill>
                <a:latin typeface="+mj-lt"/>
              </a:rPr>
              <a:t>-соціальну послугу стаціонарного догляду;</a:t>
            </a:r>
          </a:p>
          <a:p>
            <a:r>
              <a:rPr lang="uk-UA" b="1" dirty="0">
                <a:solidFill>
                  <a:srgbClr val="002060"/>
                </a:solidFill>
                <a:latin typeface="+mj-lt"/>
              </a:rPr>
              <a:t>-соціальну послугу підтриманого проживання.</a:t>
            </a:r>
          </a:p>
          <a:p>
            <a:endParaRPr lang="uk-UA" b="1" dirty="0">
              <a:solidFill>
                <a:srgbClr val="002060"/>
              </a:solidFill>
              <a:latin typeface="+mj-lt"/>
            </a:endParaRPr>
          </a:p>
          <a:p>
            <a:endParaRPr lang="uk-UA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CE53B2F0-3588-E1A6-00E8-792F9745F864}"/>
              </a:ext>
            </a:extLst>
          </p:cNvPr>
          <p:cNvSpPr/>
          <p:nvPr/>
        </p:nvSpPr>
        <p:spPr>
          <a:xfrm>
            <a:off x="844750" y="6053604"/>
            <a:ext cx="1070023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dirty="0"/>
          </a:p>
        </p:txBody>
      </p:sp>
      <p:sp>
        <p:nvSpPr>
          <p:cNvPr id="6" name="Лінія">
            <a:extLst>
              <a:ext uri="{FF2B5EF4-FFF2-40B4-BE49-F238E27FC236}">
                <a16:creationId xmlns:a16="http://schemas.microsoft.com/office/drawing/2014/main" id="{F7F1EA98-3729-26B9-C775-02498E2E7A4D}"/>
              </a:ext>
            </a:extLst>
          </p:cNvPr>
          <p:cNvSpPr/>
          <p:nvPr/>
        </p:nvSpPr>
        <p:spPr>
          <a:xfrm flipV="1">
            <a:off x="10572756" y="2919468"/>
            <a:ext cx="9526" cy="900477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8" name="Лінія">
            <a:extLst>
              <a:ext uri="{FF2B5EF4-FFF2-40B4-BE49-F238E27FC236}">
                <a16:creationId xmlns:a16="http://schemas.microsoft.com/office/drawing/2014/main" id="{7F110CA5-85CB-7C9A-7C58-C150C6B07832}"/>
              </a:ext>
            </a:extLst>
          </p:cNvPr>
          <p:cNvSpPr/>
          <p:nvPr/>
        </p:nvSpPr>
        <p:spPr>
          <a:xfrm>
            <a:off x="8205688" y="4495711"/>
            <a:ext cx="654174" cy="1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" name="Лінія">
            <a:extLst>
              <a:ext uri="{FF2B5EF4-FFF2-40B4-BE49-F238E27FC236}">
                <a16:creationId xmlns:a16="http://schemas.microsoft.com/office/drawing/2014/main" id="{2EEDB2A2-6E60-6941-B341-27ED3D77C773}"/>
              </a:ext>
            </a:extLst>
          </p:cNvPr>
          <p:cNvSpPr/>
          <p:nvPr/>
        </p:nvSpPr>
        <p:spPr>
          <a:xfrm>
            <a:off x="8537624" y="6424904"/>
            <a:ext cx="654174" cy="1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2" name="Лінія">
            <a:extLst>
              <a:ext uri="{FF2B5EF4-FFF2-40B4-BE49-F238E27FC236}">
                <a16:creationId xmlns:a16="http://schemas.microsoft.com/office/drawing/2014/main" id="{5D7E8B96-2B1A-B765-9E58-A089AEBFA4C2}"/>
              </a:ext>
            </a:extLst>
          </p:cNvPr>
          <p:cNvSpPr/>
          <p:nvPr/>
        </p:nvSpPr>
        <p:spPr>
          <a:xfrm flipV="1">
            <a:off x="8362956" y="3819945"/>
            <a:ext cx="9526" cy="900477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13" name="Лінія">
            <a:extLst>
              <a:ext uri="{FF2B5EF4-FFF2-40B4-BE49-F238E27FC236}">
                <a16:creationId xmlns:a16="http://schemas.microsoft.com/office/drawing/2014/main" id="{EA7916C2-7D24-98F8-AE56-31CF7DF79F43}"/>
              </a:ext>
            </a:extLst>
          </p:cNvPr>
          <p:cNvSpPr/>
          <p:nvPr/>
        </p:nvSpPr>
        <p:spPr>
          <a:xfrm flipV="1">
            <a:off x="8686806" y="5885539"/>
            <a:ext cx="9526" cy="900477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14" name="Лінія">
            <a:extLst>
              <a:ext uri="{FF2B5EF4-FFF2-40B4-BE49-F238E27FC236}">
                <a16:creationId xmlns:a16="http://schemas.microsoft.com/office/drawing/2014/main" id="{D07926EB-76B1-AF50-2969-BA926977F487}"/>
              </a:ext>
            </a:extLst>
          </p:cNvPr>
          <p:cNvSpPr/>
          <p:nvPr/>
        </p:nvSpPr>
        <p:spPr>
          <a:xfrm>
            <a:off x="10151954" y="3429000"/>
            <a:ext cx="654174" cy="1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7" name="Лінія">
            <a:extLst>
              <a:ext uri="{FF2B5EF4-FFF2-40B4-BE49-F238E27FC236}">
                <a16:creationId xmlns:a16="http://schemas.microsoft.com/office/drawing/2014/main" id="{45883A4F-C4A2-D687-065F-E42A95FA2875}"/>
              </a:ext>
            </a:extLst>
          </p:cNvPr>
          <p:cNvSpPr/>
          <p:nvPr/>
        </p:nvSpPr>
        <p:spPr>
          <a:xfrm>
            <a:off x="7099100" y="4640203"/>
            <a:ext cx="654174" cy="1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8" name="Лінія">
            <a:extLst>
              <a:ext uri="{FF2B5EF4-FFF2-40B4-BE49-F238E27FC236}">
                <a16:creationId xmlns:a16="http://schemas.microsoft.com/office/drawing/2014/main" id="{0A8C94F1-4A30-938B-4C11-E02308947EB1}"/>
              </a:ext>
            </a:extLst>
          </p:cNvPr>
          <p:cNvSpPr/>
          <p:nvPr/>
        </p:nvSpPr>
        <p:spPr>
          <a:xfrm>
            <a:off x="10479041" y="3666102"/>
            <a:ext cx="654174" cy="1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9" name="Лінія">
            <a:extLst>
              <a:ext uri="{FF2B5EF4-FFF2-40B4-BE49-F238E27FC236}">
                <a16:creationId xmlns:a16="http://schemas.microsoft.com/office/drawing/2014/main" id="{67D1DFB5-7C51-D7F1-C8A0-5BE7BDF5526A}"/>
              </a:ext>
            </a:extLst>
          </p:cNvPr>
          <p:cNvSpPr/>
          <p:nvPr/>
        </p:nvSpPr>
        <p:spPr>
          <a:xfrm>
            <a:off x="7630954" y="6434720"/>
            <a:ext cx="654174" cy="1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0" name="Лінія">
            <a:extLst>
              <a:ext uri="{FF2B5EF4-FFF2-40B4-BE49-F238E27FC236}">
                <a16:creationId xmlns:a16="http://schemas.microsoft.com/office/drawing/2014/main" id="{13C331F5-C783-829B-60DF-280D79FE3075}"/>
              </a:ext>
            </a:extLst>
          </p:cNvPr>
          <p:cNvSpPr/>
          <p:nvPr/>
        </p:nvSpPr>
        <p:spPr>
          <a:xfrm flipV="1">
            <a:off x="7919853" y="5822039"/>
            <a:ext cx="9526" cy="900477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21" name="Лінія">
            <a:extLst>
              <a:ext uri="{FF2B5EF4-FFF2-40B4-BE49-F238E27FC236}">
                <a16:creationId xmlns:a16="http://schemas.microsoft.com/office/drawing/2014/main" id="{97F21937-6163-D731-BAE1-A20AAEF11286}"/>
              </a:ext>
            </a:extLst>
          </p:cNvPr>
          <p:cNvSpPr/>
          <p:nvPr/>
        </p:nvSpPr>
        <p:spPr>
          <a:xfrm flipV="1">
            <a:off x="10948989" y="3250051"/>
            <a:ext cx="9526" cy="900477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22" name="Лінія">
            <a:extLst>
              <a:ext uri="{FF2B5EF4-FFF2-40B4-BE49-F238E27FC236}">
                <a16:creationId xmlns:a16="http://schemas.microsoft.com/office/drawing/2014/main" id="{D00137C5-3568-79D8-8537-AFDD415CD8B0}"/>
              </a:ext>
            </a:extLst>
          </p:cNvPr>
          <p:cNvSpPr/>
          <p:nvPr/>
        </p:nvSpPr>
        <p:spPr>
          <a:xfrm flipV="1">
            <a:off x="7368278" y="4230393"/>
            <a:ext cx="9526" cy="900477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A5239CA8-3ADD-EB76-C975-3B5B7271D18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" name="AutoShape 4">
            <a:extLst>
              <a:ext uri="{FF2B5EF4-FFF2-40B4-BE49-F238E27FC236}">
                <a16:creationId xmlns:a16="http://schemas.microsoft.com/office/drawing/2014/main" id="{ADF34A08-EC15-56A3-0D14-90C8F9A5974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64462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push dir="u"/>
      </p:transition>
    </mc:Choice>
    <mc:Fallback xmlns="">
      <p:transition spd="slow">
        <p:push dir="u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C8776F-A223-C431-D99B-D2A50DF996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Виноска">
            <a:extLst>
              <a:ext uri="{FF2B5EF4-FFF2-40B4-BE49-F238E27FC236}">
                <a16:creationId xmlns:a16="http://schemas.microsoft.com/office/drawing/2014/main" id="{523097BB-14CE-7BDF-98EE-457D1FD5B0A3}"/>
              </a:ext>
            </a:extLst>
          </p:cNvPr>
          <p:cNvSpPr/>
          <p:nvPr/>
        </p:nvSpPr>
        <p:spPr>
          <a:xfrm>
            <a:off x="-7829" y="1430692"/>
            <a:ext cx="12207479" cy="14485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18058"/>
                </a:lnTo>
                <a:lnTo>
                  <a:pt x="9075" y="18058"/>
                </a:lnTo>
                <a:lnTo>
                  <a:pt x="9843" y="21600"/>
                </a:lnTo>
                <a:lnTo>
                  <a:pt x="10612" y="18058"/>
                </a:lnTo>
                <a:lnTo>
                  <a:pt x="21600" y="18058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E9D41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pic>
        <p:nvPicPr>
          <p:cNvPr id="127" name="pasted-image.pdf" descr="pasted-image.pdf">
            <a:extLst>
              <a:ext uri="{FF2B5EF4-FFF2-40B4-BE49-F238E27FC236}">
                <a16:creationId xmlns:a16="http://schemas.microsoft.com/office/drawing/2014/main" id="{BB83FD75-F0CA-8AD5-B7E2-71E67B9B00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9944" y="352756"/>
            <a:ext cx="869914" cy="936983"/>
          </a:xfrm>
          <a:prstGeom prst="rect">
            <a:avLst/>
          </a:prstGeom>
          <a:ln w="12700">
            <a:miter lim="400000"/>
          </a:ln>
        </p:spPr>
      </p:pic>
      <p:sp>
        <p:nvSpPr>
          <p:cNvPr id="128" name="ЗАГОЛОВОК СЛАЙДУ">
            <a:extLst>
              <a:ext uri="{FF2B5EF4-FFF2-40B4-BE49-F238E27FC236}">
                <a16:creationId xmlns:a16="http://schemas.microsoft.com/office/drawing/2014/main" id="{CDE3EEEB-1250-1D95-0D41-6C1DFDEC53BE}"/>
              </a:ext>
            </a:extLst>
          </p:cNvPr>
          <p:cNvSpPr txBox="1"/>
          <p:nvPr/>
        </p:nvSpPr>
        <p:spPr>
          <a:xfrm>
            <a:off x="417295" y="527877"/>
            <a:ext cx="92396" cy="5355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90000"/>
              </a:lnSpc>
              <a:defRPr sz="32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endParaRPr/>
          </a:p>
        </p:txBody>
      </p:sp>
      <p:sp>
        <p:nvSpPr>
          <p:cNvPr id="129" name="Прямокутник">
            <a:extLst>
              <a:ext uri="{FF2B5EF4-FFF2-40B4-BE49-F238E27FC236}">
                <a16:creationId xmlns:a16="http://schemas.microsoft.com/office/drawing/2014/main" id="{CCFB2F31-7BEA-B42B-D43B-22F67CF30B2D}"/>
              </a:ext>
            </a:extLst>
          </p:cNvPr>
          <p:cNvSpPr/>
          <p:nvPr/>
        </p:nvSpPr>
        <p:spPr>
          <a:xfrm>
            <a:off x="-7829" y="621057"/>
            <a:ext cx="7761103" cy="29864"/>
          </a:xfrm>
          <a:prstGeom prst="rect">
            <a:avLst/>
          </a:prstGeom>
          <a:solidFill>
            <a:srgbClr val="DD9D3D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30" name="ОСНОВНИЙ МЕСЕДЖ">
            <a:extLst>
              <a:ext uri="{FF2B5EF4-FFF2-40B4-BE49-F238E27FC236}">
                <a16:creationId xmlns:a16="http://schemas.microsoft.com/office/drawing/2014/main" id="{6F1EECED-B7B4-76A8-A4B8-0D842612BBA1}"/>
              </a:ext>
            </a:extLst>
          </p:cNvPr>
          <p:cNvSpPr txBox="1"/>
          <p:nvPr/>
        </p:nvSpPr>
        <p:spPr>
          <a:xfrm>
            <a:off x="417295" y="1473092"/>
            <a:ext cx="11268158" cy="11849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algn="just" defTabSz="711200">
              <a:lnSpc>
                <a:spcPct val="110000"/>
              </a:lnSpc>
              <a:spcBef>
                <a:spcPts val="600"/>
              </a:spcBef>
              <a:defRPr sz="1600" b="1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algn="ctr"/>
            <a:r>
              <a:rPr lang="uk-UA" sz="1500" dirty="0">
                <a:solidFill>
                  <a:schemeClr val="bg1"/>
                </a:solidFill>
              </a:rPr>
              <a:t>ПОСТАНОВА від 17 січня 2025 р. № 40</a:t>
            </a:r>
          </a:p>
          <a:p>
            <a:pPr algn="ctr"/>
            <a:r>
              <a:rPr lang="uk-UA" sz="1500" dirty="0">
                <a:solidFill>
                  <a:srgbClr val="002060"/>
                </a:solidFill>
              </a:rPr>
              <a:t>Про реалізацію спільного з Дитячим фондом Організації Об’єднаних Націй (ЮНІСЕФ) проекту стосовно надання фінансової допомоги у вигляді малих грантів для соціальних послуг сім’ям з дітьми та дітям та/або послуги раннього втручання</a:t>
            </a:r>
            <a:endParaRPr sz="1500" dirty="0">
              <a:solidFill>
                <a:srgbClr val="00206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F6558E5-5E23-F6A1-4F0C-BA65D8E2335D}"/>
              </a:ext>
            </a:extLst>
          </p:cNvPr>
          <p:cNvSpPr txBox="1"/>
          <p:nvPr/>
        </p:nvSpPr>
        <p:spPr>
          <a:xfrm>
            <a:off x="518623" y="3246557"/>
            <a:ext cx="6504086" cy="332398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uk-UA" b="1" dirty="0">
                <a:solidFill>
                  <a:srgbClr val="002060"/>
                </a:solidFill>
                <a:latin typeface="+mj-lt"/>
              </a:rPr>
              <a:t>В рамках спільного проекту малих грантів для соціальних послуг сім’ям з дітьми та дітям та/або послуги раннього втручання, 19 березня 2025 року Комісія з відбору учасників спільного проекту та конкурсного відбору отримувачів малих грантів провела відбір територіальних громад – учасників проекту. </a:t>
            </a:r>
            <a:r>
              <a:rPr lang="uk-UA" b="1" dirty="0">
                <a:solidFill>
                  <a:srgbClr val="DE9D41"/>
                </a:solidFill>
                <a:latin typeface="+mj-lt"/>
              </a:rPr>
              <a:t>Відібрано 261 територіальну громаду з 11 областей України.</a:t>
            </a:r>
          </a:p>
          <a:p>
            <a:r>
              <a:rPr lang="uk-UA" b="1" dirty="0">
                <a:solidFill>
                  <a:srgbClr val="002060"/>
                </a:solidFill>
                <a:latin typeface="+mj-lt"/>
              </a:rPr>
              <a:t>17 червня 2025 року відповідно до рішення комісії з відбору учасників спільного проекту та конкурсного відбору отримувачів малих грантів визначено перелік надавачів соціальних послуг – отримувачів малих грантів. </a:t>
            </a:r>
          </a:p>
          <a:p>
            <a:r>
              <a:rPr lang="uk-UA" b="1" dirty="0">
                <a:solidFill>
                  <a:srgbClr val="002060"/>
                </a:solidFill>
                <a:latin typeface="+mj-lt"/>
              </a:rPr>
              <a:t>Переможцями конкурсу стали </a:t>
            </a:r>
            <a:r>
              <a:rPr lang="uk-UA" b="1" dirty="0">
                <a:solidFill>
                  <a:srgbClr val="DE9D41"/>
                </a:solidFill>
                <a:latin typeface="+mj-lt"/>
              </a:rPr>
              <a:t>120 надавачів послуг від 104 територіальних громад, серед яких 80 громадських організацій, та                                  40 комунальних установ</a:t>
            </a:r>
            <a:r>
              <a:rPr lang="uk-UA" b="1" dirty="0">
                <a:solidFill>
                  <a:srgbClr val="002060"/>
                </a:solidFill>
                <a:latin typeface="+mj-lt"/>
              </a:rPr>
              <a:t>, які надаватимуть соціальні послуги сім’ям з дітьми та дітям та/або послуги раннього втручання. </a:t>
            </a:r>
          </a:p>
          <a:p>
            <a:endParaRPr lang="uk-UA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274626F8-0980-3CFD-BB48-2D5C3485E174}"/>
              </a:ext>
            </a:extLst>
          </p:cNvPr>
          <p:cNvSpPr/>
          <p:nvPr/>
        </p:nvSpPr>
        <p:spPr>
          <a:xfrm>
            <a:off x="844750" y="6053604"/>
            <a:ext cx="1070023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dirty="0"/>
          </a:p>
        </p:txBody>
      </p:sp>
      <p:sp>
        <p:nvSpPr>
          <p:cNvPr id="6" name="Лінія">
            <a:extLst>
              <a:ext uri="{FF2B5EF4-FFF2-40B4-BE49-F238E27FC236}">
                <a16:creationId xmlns:a16="http://schemas.microsoft.com/office/drawing/2014/main" id="{5593CF97-6CF8-75A5-EE0E-3A89403D62E7}"/>
              </a:ext>
            </a:extLst>
          </p:cNvPr>
          <p:cNvSpPr/>
          <p:nvPr/>
        </p:nvSpPr>
        <p:spPr>
          <a:xfrm flipV="1">
            <a:off x="10572756" y="2919468"/>
            <a:ext cx="9526" cy="900477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8" name="Лінія">
            <a:extLst>
              <a:ext uri="{FF2B5EF4-FFF2-40B4-BE49-F238E27FC236}">
                <a16:creationId xmlns:a16="http://schemas.microsoft.com/office/drawing/2014/main" id="{8386764D-2D9F-04D5-86C0-A8B715FAFFA4}"/>
              </a:ext>
            </a:extLst>
          </p:cNvPr>
          <p:cNvSpPr/>
          <p:nvPr/>
        </p:nvSpPr>
        <p:spPr>
          <a:xfrm>
            <a:off x="8205688" y="4495711"/>
            <a:ext cx="654174" cy="1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" name="Лінія">
            <a:extLst>
              <a:ext uri="{FF2B5EF4-FFF2-40B4-BE49-F238E27FC236}">
                <a16:creationId xmlns:a16="http://schemas.microsoft.com/office/drawing/2014/main" id="{0322CC2D-C26E-D807-CE29-475219F6F8F0}"/>
              </a:ext>
            </a:extLst>
          </p:cNvPr>
          <p:cNvSpPr/>
          <p:nvPr/>
        </p:nvSpPr>
        <p:spPr>
          <a:xfrm>
            <a:off x="8537624" y="6424904"/>
            <a:ext cx="654174" cy="1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2" name="Лінія">
            <a:extLst>
              <a:ext uri="{FF2B5EF4-FFF2-40B4-BE49-F238E27FC236}">
                <a16:creationId xmlns:a16="http://schemas.microsoft.com/office/drawing/2014/main" id="{0F9146CD-95A6-24F6-EF5E-873B80678705}"/>
              </a:ext>
            </a:extLst>
          </p:cNvPr>
          <p:cNvSpPr/>
          <p:nvPr/>
        </p:nvSpPr>
        <p:spPr>
          <a:xfrm flipV="1">
            <a:off x="8362956" y="3819945"/>
            <a:ext cx="9526" cy="900477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13" name="Лінія">
            <a:extLst>
              <a:ext uri="{FF2B5EF4-FFF2-40B4-BE49-F238E27FC236}">
                <a16:creationId xmlns:a16="http://schemas.microsoft.com/office/drawing/2014/main" id="{2C4F90D6-6208-8E90-8791-A3CF78464762}"/>
              </a:ext>
            </a:extLst>
          </p:cNvPr>
          <p:cNvSpPr/>
          <p:nvPr/>
        </p:nvSpPr>
        <p:spPr>
          <a:xfrm flipV="1">
            <a:off x="8686806" y="5885539"/>
            <a:ext cx="9526" cy="900477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14" name="Лінія">
            <a:extLst>
              <a:ext uri="{FF2B5EF4-FFF2-40B4-BE49-F238E27FC236}">
                <a16:creationId xmlns:a16="http://schemas.microsoft.com/office/drawing/2014/main" id="{439BC39F-0237-D403-F7BF-A345603AF1A3}"/>
              </a:ext>
            </a:extLst>
          </p:cNvPr>
          <p:cNvSpPr/>
          <p:nvPr/>
        </p:nvSpPr>
        <p:spPr>
          <a:xfrm>
            <a:off x="10151954" y="3429000"/>
            <a:ext cx="654174" cy="1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16" name="pasted-movie.png">
            <a:extLst>
              <a:ext uri="{FF2B5EF4-FFF2-40B4-BE49-F238E27FC236}">
                <a16:creationId xmlns:a16="http://schemas.microsoft.com/office/drawing/2014/main" id="{DB6D2881-ABD4-BB95-DB5C-E6BEA93D2D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6" r="4396"/>
          <a:stretch/>
        </p:blipFill>
        <p:spPr>
          <a:xfrm>
            <a:off x="7099100" y="3103983"/>
            <a:ext cx="4248150" cy="35579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95" y="0"/>
                </a:moveTo>
                <a:lnTo>
                  <a:pt x="1569" y="3"/>
                </a:lnTo>
                <a:lnTo>
                  <a:pt x="1476" y="95"/>
                </a:lnTo>
                <a:lnTo>
                  <a:pt x="1476" y="9323"/>
                </a:lnTo>
                <a:lnTo>
                  <a:pt x="0" y="9323"/>
                </a:lnTo>
                <a:lnTo>
                  <a:pt x="0" y="20171"/>
                </a:lnTo>
                <a:lnTo>
                  <a:pt x="4214" y="20171"/>
                </a:lnTo>
                <a:lnTo>
                  <a:pt x="4214" y="21600"/>
                </a:lnTo>
                <a:lnTo>
                  <a:pt x="21600" y="21600"/>
                </a:lnTo>
                <a:lnTo>
                  <a:pt x="21600" y="14043"/>
                </a:lnTo>
                <a:lnTo>
                  <a:pt x="21600" y="3494"/>
                </a:lnTo>
                <a:lnTo>
                  <a:pt x="19560" y="3494"/>
                </a:lnTo>
                <a:lnTo>
                  <a:pt x="19560" y="0"/>
                </a:lnTo>
                <a:lnTo>
                  <a:pt x="2195" y="0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17" name="Лінія">
            <a:extLst>
              <a:ext uri="{FF2B5EF4-FFF2-40B4-BE49-F238E27FC236}">
                <a16:creationId xmlns:a16="http://schemas.microsoft.com/office/drawing/2014/main" id="{383A99C8-64BE-A9FD-FABA-E8B93A7F4DBA}"/>
              </a:ext>
            </a:extLst>
          </p:cNvPr>
          <p:cNvSpPr/>
          <p:nvPr/>
        </p:nvSpPr>
        <p:spPr>
          <a:xfrm>
            <a:off x="7099100" y="4640203"/>
            <a:ext cx="654174" cy="1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8" name="Лінія">
            <a:extLst>
              <a:ext uri="{FF2B5EF4-FFF2-40B4-BE49-F238E27FC236}">
                <a16:creationId xmlns:a16="http://schemas.microsoft.com/office/drawing/2014/main" id="{170F2045-7E5D-39EB-28B1-90DBF01F4F36}"/>
              </a:ext>
            </a:extLst>
          </p:cNvPr>
          <p:cNvSpPr/>
          <p:nvPr/>
        </p:nvSpPr>
        <p:spPr>
          <a:xfrm>
            <a:off x="10479041" y="3666102"/>
            <a:ext cx="654174" cy="1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9" name="Лінія">
            <a:extLst>
              <a:ext uri="{FF2B5EF4-FFF2-40B4-BE49-F238E27FC236}">
                <a16:creationId xmlns:a16="http://schemas.microsoft.com/office/drawing/2014/main" id="{B3F9116B-16AF-047C-9081-E6109A796E33}"/>
              </a:ext>
            </a:extLst>
          </p:cNvPr>
          <p:cNvSpPr/>
          <p:nvPr/>
        </p:nvSpPr>
        <p:spPr>
          <a:xfrm>
            <a:off x="7630954" y="6434720"/>
            <a:ext cx="654174" cy="1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1" name="Лінія">
            <a:extLst>
              <a:ext uri="{FF2B5EF4-FFF2-40B4-BE49-F238E27FC236}">
                <a16:creationId xmlns:a16="http://schemas.microsoft.com/office/drawing/2014/main" id="{B6CCE5C1-5B22-6B59-5957-62547055477E}"/>
              </a:ext>
            </a:extLst>
          </p:cNvPr>
          <p:cNvSpPr/>
          <p:nvPr/>
        </p:nvSpPr>
        <p:spPr>
          <a:xfrm flipV="1">
            <a:off x="10948989" y="3250051"/>
            <a:ext cx="9526" cy="900477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22" name="Лінія">
            <a:extLst>
              <a:ext uri="{FF2B5EF4-FFF2-40B4-BE49-F238E27FC236}">
                <a16:creationId xmlns:a16="http://schemas.microsoft.com/office/drawing/2014/main" id="{37BF824D-5E9C-1EBD-045D-9408031EDD54}"/>
              </a:ext>
            </a:extLst>
          </p:cNvPr>
          <p:cNvSpPr/>
          <p:nvPr/>
        </p:nvSpPr>
        <p:spPr>
          <a:xfrm flipV="1">
            <a:off x="7368278" y="4230393"/>
            <a:ext cx="9526" cy="900477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BF4603DE-DB30-1555-3D27-8306FDD0198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" name="AutoShape 4">
            <a:extLst>
              <a:ext uri="{FF2B5EF4-FFF2-40B4-BE49-F238E27FC236}">
                <a16:creationId xmlns:a16="http://schemas.microsoft.com/office/drawing/2014/main" id="{AE63634F-A634-BA31-0C59-244DCCDA217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82708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push dir="u"/>
      </p:transition>
    </mc:Choice>
    <mc:Fallback xmlns="">
      <p:transition spd="slow">
        <p:push dir="u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FECD44-0BC9-EEED-E893-537CFA8290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Виноска">
            <a:extLst>
              <a:ext uri="{FF2B5EF4-FFF2-40B4-BE49-F238E27FC236}">
                <a16:creationId xmlns:a16="http://schemas.microsoft.com/office/drawing/2014/main" id="{2F746BC0-81A3-3BDA-E91A-E3AC16297B57}"/>
              </a:ext>
            </a:extLst>
          </p:cNvPr>
          <p:cNvSpPr/>
          <p:nvPr/>
        </p:nvSpPr>
        <p:spPr>
          <a:xfrm>
            <a:off x="-7829" y="1430692"/>
            <a:ext cx="12207479" cy="14485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18058"/>
                </a:lnTo>
                <a:lnTo>
                  <a:pt x="9075" y="18058"/>
                </a:lnTo>
                <a:lnTo>
                  <a:pt x="9843" y="21600"/>
                </a:lnTo>
                <a:lnTo>
                  <a:pt x="10612" y="18058"/>
                </a:lnTo>
                <a:lnTo>
                  <a:pt x="21600" y="18058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E9D41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pic>
        <p:nvPicPr>
          <p:cNvPr id="127" name="pasted-image.pdf" descr="pasted-image.pdf">
            <a:extLst>
              <a:ext uri="{FF2B5EF4-FFF2-40B4-BE49-F238E27FC236}">
                <a16:creationId xmlns:a16="http://schemas.microsoft.com/office/drawing/2014/main" id="{57EBCAE7-8694-38B3-01EC-4A630C6816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9944" y="352756"/>
            <a:ext cx="869914" cy="936983"/>
          </a:xfrm>
          <a:prstGeom prst="rect">
            <a:avLst/>
          </a:prstGeom>
          <a:ln w="12700">
            <a:miter lim="400000"/>
          </a:ln>
        </p:spPr>
      </p:pic>
      <p:sp>
        <p:nvSpPr>
          <p:cNvPr id="128" name="ЗАГОЛОВОК СЛАЙДУ">
            <a:extLst>
              <a:ext uri="{FF2B5EF4-FFF2-40B4-BE49-F238E27FC236}">
                <a16:creationId xmlns:a16="http://schemas.microsoft.com/office/drawing/2014/main" id="{5BB9F997-6DE2-DA0B-2B96-D1DEC09B80DF}"/>
              </a:ext>
            </a:extLst>
          </p:cNvPr>
          <p:cNvSpPr txBox="1"/>
          <p:nvPr/>
        </p:nvSpPr>
        <p:spPr>
          <a:xfrm>
            <a:off x="417295" y="527877"/>
            <a:ext cx="92396" cy="5355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90000"/>
              </a:lnSpc>
              <a:defRPr sz="32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endParaRPr/>
          </a:p>
        </p:txBody>
      </p:sp>
      <p:sp>
        <p:nvSpPr>
          <p:cNvPr id="129" name="Прямокутник">
            <a:extLst>
              <a:ext uri="{FF2B5EF4-FFF2-40B4-BE49-F238E27FC236}">
                <a16:creationId xmlns:a16="http://schemas.microsoft.com/office/drawing/2014/main" id="{A9DE7FCF-71B8-56D7-1FC2-5E8D6A5B7431}"/>
              </a:ext>
            </a:extLst>
          </p:cNvPr>
          <p:cNvSpPr/>
          <p:nvPr/>
        </p:nvSpPr>
        <p:spPr>
          <a:xfrm>
            <a:off x="-7829" y="621057"/>
            <a:ext cx="7761103" cy="29864"/>
          </a:xfrm>
          <a:prstGeom prst="rect">
            <a:avLst/>
          </a:prstGeom>
          <a:solidFill>
            <a:srgbClr val="DD9D3D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30" name="ОСНОВНИЙ МЕСЕДЖ">
            <a:extLst>
              <a:ext uri="{FF2B5EF4-FFF2-40B4-BE49-F238E27FC236}">
                <a16:creationId xmlns:a16="http://schemas.microsoft.com/office/drawing/2014/main" id="{C919EEE8-0311-36DF-8F08-67C4A98C8AF6}"/>
              </a:ext>
            </a:extLst>
          </p:cNvPr>
          <p:cNvSpPr txBox="1"/>
          <p:nvPr/>
        </p:nvSpPr>
        <p:spPr>
          <a:xfrm>
            <a:off x="417295" y="1473092"/>
            <a:ext cx="11268158" cy="11849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algn="just" defTabSz="711200">
              <a:lnSpc>
                <a:spcPct val="110000"/>
              </a:lnSpc>
              <a:spcBef>
                <a:spcPts val="600"/>
              </a:spcBef>
              <a:defRPr sz="1600" b="1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algn="ctr"/>
            <a:r>
              <a:rPr lang="uk-UA" sz="1500" dirty="0">
                <a:solidFill>
                  <a:schemeClr val="bg1"/>
                </a:solidFill>
              </a:rPr>
              <a:t>ПОСТАНОВА від 17 січня 2025 р. № 40</a:t>
            </a:r>
          </a:p>
          <a:p>
            <a:pPr algn="ctr"/>
            <a:r>
              <a:rPr lang="uk-UA" sz="1500" dirty="0">
                <a:solidFill>
                  <a:srgbClr val="002060"/>
                </a:solidFill>
              </a:rPr>
              <a:t>Про реалізацію спільного з Дитячим фондом Організації Об’єднаних Націй (ЮНІСЕФ) проекту стосовно надання фінансової допомоги у вигляді малих грантів для соціальних послуг сім’ям з дітьми та дітям та/або послуги раннього втручання</a:t>
            </a:r>
            <a:endParaRPr sz="1500" dirty="0">
              <a:solidFill>
                <a:srgbClr val="00206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F216EA-07D0-21B1-E67C-1532CDB24185}"/>
              </a:ext>
            </a:extLst>
          </p:cNvPr>
          <p:cNvSpPr txBox="1"/>
          <p:nvPr/>
        </p:nvSpPr>
        <p:spPr>
          <a:xfrm>
            <a:off x="518623" y="3052231"/>
            <a:ext cx="10439892" cy="420115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uk-UA" sz="1500" b="1" dirty="0">
                <a:solidFill>
                  <a:srgbClr val="DE9D41"/>
                </a:solidFill>
                <a:latin typeface="+mj-lt"/>
              </a:rPr>
              <a:t>За рахунок малих грантів надається 8 соціальних послуг:</a:t>
            </a:r>
          </a:p>
          <a:p>
            <a:r>
              <a:rPr lang="uk-UA" sz="1500" b="1" dirty="0">
                <a:solidFill>
                  <a:srgbClr val="002060"/>
                </a:solidFill>
                <a:latin typeface="+mj-lt"/>
              </a:rPr>
              <a:t>- формування життєстійкості; </a:t>
            </a:r>
          </a:p>
          <a:p>
            <a:r>
              <a:rPr lang="uk-UA" sz="1500" b="1" dirty="0">
                <a:solidFill>
                  <a:srgbClr val="002060"/>
                </a:solidFill>
                <a:latin typeface="+mj-lt"/>
              </a:rPr>
              <a:t>- денний догляд за дітьми з інвалідністю (для дітей з інвалідністю підгрупи А); </a:t>
            </a:r>
          </a:p>
          <a:p>
            <a:r>
              <a:rPr lang="uk-UA" sz="1500" b="1" dirty="0">
                <a:solidFill>
                  <a:srgbClr val="002060"/>
                </a:solidFill>
                <a:latin typeface="+mj-lt"/>
              </a:rPr>
              <a:t>- супровід під час інклюзивного навчання; </a:t>
            </a:r>
          </a:p>
          <a:p>
            <a:r>
              <a:rPr lang="uk-UA" sz="1500" b="1" dirty="0">
                <a:solidFill>
                  <a:srgbClr val="002060"/>
                </a:solidFill>
                <a:latin typeface="+mj-lt"/>
              </a:rPr>
              <a:t>- тимчасовий відпочинок для батьків або осіб, які їх замінюють, що здійснюють догляд за дітьми з інвалідністю; </a:t>
            </a:r>
          </a:p>
          <a:p>
            <a:r>
              <a:rPr lang="uk-UA" sz="1500" b="1" dirty="0">
                <a:solidFill>
                  <a:srgbClr val="002060"/>
                </a:solidFill>
                <a:latin typeface="+mj-lt"/>
              </a:rPr>
              <a:t>- соціальний супровід сімей з дітьми, які перебувають у складних життєвих обставинах; </a:t>
            </a:r>
          </a:p>
          <a:p>
            <a:r>
              <a:rPr lang="uk-UA" sz="1500" b="1" dirty="0">
                <a:solidFill>
                  <a:srgbClr val="002060"/>
                </a:solidFill>
                <a:latin typeface="+mj-lt"/>
              </a:rPr>
              <a:t>- транзитне підтримане проживання/учбова соціальна квартира (будинок) для дітей-сиріт, дітей, позбавлених батьківського піклування, осіб з їх числа віком від 16 до 23 років, які перебувають на квартирному обліку та/або соціальному квартирному обліку за місцем їх походження або проживання; </a:t>
            </a:r>
          </a:p>
          <a:p>
            <a:r>
              <a:rPr lang="uk-UA" sz="1500" b="1" dirty="0">
                <a:solidFill>
                  <a:srgbClr val="002060"/>
                </a:solidFill>
                <a:latin typeface="+mj-lt"/>
              </a:rPr>
              <a:t>- соціальний супровід сімей, які виховують дітей-сиріт та дітей, позбавлених батьківського піклування);</a:t>
            </a:r>
          </a:p>
          <a:p>
            <a:r>
              <a:rPr lang="uk-UA" sz="1500" b="1" dirty="0">
                <a:solidFill>
                  <a:srgbClr val="002060"/>
                </a:solidFill>
                <a:latin typeface="+mj-lt"/>
              </a:rPr>
              <a:t>- послуга раннього втручання.</a:t>
            </a:r>
          </a:p>
          <a:p>
            <a:r>
              <a:rPr lang="uk-UA" sz="1500" b="1" dirty="0">
                <a:solidFill>
                  <a:srgbClr val="DE9D41"/>
                </a:solidFill>
                <a:latin typeface="+mj-lt"/>
              </a:rPr>
              <a:t>Розмір  одного малого гранту становить до 60 тис. доларів США (за курсом гривні до долара США, встановленим Організацією Об’єднаних Націй) на кожного надавача на період реалізації проекту 12 місяців.</a:t>
            </a:r>
          </a:p>
          <a:p>
            <a:endParaRPr lang="uk-UA" b="1" dirty="0">
              <a:solidFill>
                <a:srgbClr val="002060"/>
              </a:solidFill>
              <a:latin typeface="+mj-lt"/>
            </a:endParaRPr>
          </a:p>
          <a:p>
            <a:endParaRPr lang="uk-UA" b="1" dirty="0">
              <a:solidFill>
                <a:srgbClr val="002060"/>
              </a:solidFill>
              <a:latin typeface="+mj-lt"/>
            </a:endParaRPr>
          </a:p>
          <a:p>
            <a:endParaRPr lang="uk-UA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A2FEEB40-215C-85AE-62A7-BD38CC275D10}"/>
              </a:ext>
            </a:extLst>
          </p:cNvPr>
          <p:cNvSpPr/>
          <p:nvPr/>
        </p:nvSpPr>
        <p:spPr>
          <a:xfrm>
            <a:off x="844750" y="6053604"/>
            <a:ext cx="1070023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dirty="0"/>
          </a:p>
        </p:txBody>
      </p:sp>
      <p:sp>
        <p:nvSpPr>
          <p:cNvPr id="6" name="Лінія">
            <a:extLst>
              <a:ext uri="{FF2B5EF4-FFF2-40B4-BE49-F238E27FC236}">
                <a16:creationId xmlns:a16="http://schemas.microsoft.com/office/drawing/2014/main" id="{2C0552FD-A95B-7410-5372-F7B736FA4DAB}"/>
              </a:ext>
            </a:extLst>
          </p:cNvPr>
          <p:cNvSpPr/>
          <p:nvPr/>
        </p:nvSpPr>
        <p:spPr>
          <a:xfrm flipV="1">
            <a:off x="10572756" y="2919468"/>
            <a:ext cx="9526" cy="900477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8" name="Лінія">
            <a:extLst>
              <a:ext uri="{FF2B5EF4-FFF2-40B4-BE49-F238E27FC236}">
                <a16:creationId xmlns:a16="http://schemas.microsoft.com/office/drawing/2014/main" id="{E44B9DEC-26BA-E319-49F8-967DFB009B66}"/>
              </a:ext>
            </a:extLst>
          </p:cNvPr>
          <p:cNvSpPr/>
          <p:nvPr/>
        </p:nvSpPr>
        <p:spPr>
          <a:xfrm>
            <a:off x="8205688" y="4495711"/>
            <a:ext cx="654174" cy="1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" name="Лінія">
            <a:extLst>
              <a:ext uri="{FF2B5EF4-FFF2-40B4-BE49-F238E27FC236}">
                <a16:creationId xmlns:a16="http://schemas.microsoft.com/office/drawing/2014/main" id="{CA0FEA8D-7D90-4AD8-9855-59074828DC07}"/>
              </a:ext>
            </a:extLst>
          </p:cNvPr>
          <p:cNvSpPr/>
          <p:nvPr/>
        </p:nvSpPr>
        <p:spPr>
          <a:xfrm>
            <a:off x="8537624" y="6424904"/>
            <a:ext cx="654174" cy="1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2" name="Лінія">
            <a:extLst>
              <a:ext uri="{FF2B5EF4-FFF2-40B4-BE49-F238E27FC236}">
                <a16:creationId xmlns:a16="http://schemas.microsoft.com/office/drawing/2014/main" id="{CE248C0E-8CBD-3792-8FAD-86A1E053AA1A}"/>
              </a:ext>
            </a:extLst>
          </p:cNvPr>
          <p:cNvSpPr/>
          <p:nvPr/>
        </p:nvSpPr>
        <p:spPr>
          <a:xfrm flipV="1">
            <a:off x="8362956" y="3819945"/>
            <a:ext cx="9526" cy="900477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13" name="Лінія">
            <a:extLst>
              <a:ext uri="{FF2B5EF4-FFF2-40B4-BE49-F238E27FC236}">
                <a16:creationId xmlns:a16="http://schemas.microsoft.com/office/drawing/2014/main" id="{E48D442F-DD15-0918-E62E-578BE4FF54F7}"/>
              </a:ext>
            </a:extLst>
          </p:cNvPr>
          <p:cNvSpPr/>
          <p:nvPr/>
        </p:nvSpPr>
        <p:spPr>
          <a:xfrm flipV="1">
            <a:off x="8686806" y="5885539"/>
            <a:ext cx="9526" cy="900477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14" name="Лінія">
            <a:extLst>
              <a:ext uri="{FF2B5EF4-FFF2-40B4-BE49-F238E27FC236}">
                <a16:creationId xmlns:a16="http://schemas.microsoft.com/office/drawing/2014/main" id="{5C218D6F-4676-683E-FD47-BF48C978DC4C}"/>
              </a:ext>
            </a:extLst>
          </p:cNvPr>
          <p:cNvSpPr/>
          <p:nvPr/>
        </p:nvSpPr>
        <p:spPr>
          <a:xfrm>
            <a:off x="10151954" y="3429000"/>
            <a:ext cx="654174" cy="1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7" name="Лінія">
            <a:extLst>
              <a:ext uri="{FF2B5EF4-FFF2-40B4-BE49-F238E27FC236}">
                <a16:creationId xmlns:a16="http://schemas.microsoft.com/office/drawing/2014/main" id="{CD96F19A-88F1-40E9-5FEC-D27794C76BB3}"/>
              </a:ext>
            </a:extLst>
          </p:cNvPr>
          <p:cNvSpPr/>
          <p:nvPr/>
        </p:nvSpPr>
        <p:spPr>
          <a:xfrm>
            <a:off x="7099100" y="4640203"/>
            <a:ext cx="654174" cy="1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8" name="Лінія">
            <a:extLst>
              <a:ext uri="{FF2B5EF4-FFF2-40B4-BE49-F238E27FC236}">
                <a16:creationId xmlns:a16="http://schemas.microsoft.com/office/drawing/2014/main" id="{8403F15F-5EB9-9C3A-3CA3-B0D62B4A9648}"/>
              </a:ext>
            </a:extLst>
          </p:cNvPr>
          <p:cNvSpPr/>
          <p:nvPr/>
        </p:nvSpPr>
        <p:spPr>
          <a:xfrm>
            <a:off x="10479041" y="3666102"/>
            <a:ext cx="654174" cy="1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9" name="Лінія">
            <a:extLst>
              <a:ext uri="{FF2B5EF4-FFF2-40B4-BE49-F238E27FC236}">
                <a16:creationId xmlns:a16="http://schemas.microsoft.com/office/drawing/2014/main" id="{EFA93DAD-335B-E461-00AA-0C40D27F84D5}"/>
              </a:ext>
            </a:extLst>
          </p:cNvPr>
          <p:cNvSpPr/>
          <p:nvPr/>
        </p:nvSpPr>
        <p:spPr>
          <a:xfrm>
            <a:off x="7630954" y="6434720"/>
            <a:ext cx="654174" cy="1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0" name="Лінія">
            <a:extLst>
              <a:ext uri="{FF2B5EF4-FFF2-40B4-BE49-F238E27FC236}">
                <a16:creationId xmlns:a16="http://schemas.microsoft.com/office/drawing/2014/main" id="{142B0437-F969-D4C0-2E56-FA391D46D5ED}"/>
              </a:ext>
            </a:extLst>
          </p:cNvPr>
          <p:cNvSpPr/>
          <p:nvPr/>
        </p:nvSpPr>
        <p:spPr>
          <a:xfrm flipV="1">
            <a:off x="7919853" y="5822039"/>
            <a:ext cx="9526" cy="900477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21" name="Лінія">
            <a:extLst>
              <a:ext uri="{FF2B5EF4-FFF2-40B4-BE49-F238E27FC236}">
                <a16:creationId xmlns:a16="http://schemas.microsoft.com/office/drawing/2014/main" id="{C3941AAF-FEEB-35BC-574D-C2CBDD374F53}"/>
              </a:ext>
            </a:extLst>
          </p:cNvPr>
          <p:cNvSpPr/>
          <p:nvPr/>
        </p:nvSpPr>
        <p:spPr>
          <a:xfrm flipV="1">
            <a:off x="10948989" y="3250051"/>
            <a:ext cx="9526" cy="900477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22" name="Лінія">
            <a:extLst>
              <a:ext uri="{FF2B5EF4-FFF2-40B4-BE49-F238E27FC236}">
                <a16:creationId xmlns:a16="http://schemas.microsoft.com/office/drawing/2014/main" id="{4908F9F2-7404-44D1-BB27-41A07411568A}"/>
              </a:ext>
            </a:extLst>
          </p:cNvPr>
          <p:cNvSpPr/>
          <p:nvPr/>
        </p:nvSpPr>
        <p:spPr>
          <a:xfrm flipV="1">
            <a:off x="7368278" y="4230393"/>
            <a:ext cx="9526" cy="900477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F54B02FD-AB22-B9CD-9893-CCC966D44EF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" name="AutoShape 4">
            <a:extLst>
              <a:ext uri="{FF2B5EF4-FFF2-40B4-BE49-F238E27FC236}">
                <a16:creationId xmlns:a16="http://schemas.microsoft.com/office/drawing/2014/main" id="{60BA4E84-2CC8-C8A0-0212-F5E74E014FE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62260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push dir="u"/>
      </p:transition>
    </mc:Choice>
    <mc:Fallback xmlns="">
      <p:transition spd="slow">
        <p:push dir="u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0AFDCC-8081-E8D3-9958-FB6B948534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Виноска">
            <a:extLst>
              <a:ext uri="{FF2B5EF4-FFF2-40B4-BE49-F238E27FC236}">
                <a16:creationId xmlns:a16="http://schemas.microsoft.com/office/drawing/2014/main" id="{2A44958C-64A1-5DFA-690A-28D1AFC61042}"/>
              </a:ext>
            </a:extLst>
          </p:cNvPr>
          <p:cNvSpPr/>
          <p:nvPr/>
        </p:nvSpPr>
        <p:spPr>
          <a:xfrm>
            <a:off x="-7829" y="1430692"/>
            <a:ext cx="12207479" cy="14485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18058"/>
                </a:lnTo>
                <a:lnTo>
                  <a:pt x="9075" y="18058"/>
                </a:lnTo>
                <a:lnTo>
                  <a:pt x="9843" y="21600"/>
                </a:lnTo>
                <a:lnTo>
                  <a:pt x="10612" y="18058"/>
                </a:lnTo>
                <a:lnTo>
                  <a:pt x="21600" y="18058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E9D41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pic>
        <p:nvPicPr>
          <p:cNvPr id="127" name="pasted-image.pdf" descr="pasted-image.pdf">
            <a:extLst>
              <a:ext uri="{FF2B5EF4-FFF2-40B4-BE49-F238E27FC236}">
                <a16:creationId xmlns:a16="http://schemas.microsoft.com/office/drawing/2014/main" id="{8D80BC4A-A1B2-8E51-3514-B5DE018CB7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9944" y="352756"/>
            <a:ext cx="869914" cy="936983"/>
          </a:xfrm>
          <a:prstGeom prst="rect">
            <a:avLst/>
          </a:prstGeom>
          <a:ln w="12700">
            <a:miter lim="400000"/>
          </a:ln>
        </p:spPr>
      </p:pic>
      <p:sp>
        <p:nvSpPr>
          <p:cNvPr id="128" name="ЗАГОЛОВОК СЛАЙДУ">
            <a:extLst>
              <a:ext uri="{FF2B5EF4-FFF2-40B4-BE49-F238E27FC236}">
                <a16:creationId xmlns:a16="http://schemas.microsoft.com/office/drawing/2014/main" id="{CAC3608A-25BC-CE31-5FDB-BA08A2FE0FFA}"/>
              </a:ext>
            </a:extLst>
          </p:cNvPr>
          <p:cNvSpPr txBox="1"/>
          <p:nvPr/>
        </p:nvSpPr>
        <p:spPr>
          <a:xfrm>
            <a:off x="417295" y="527877"/>
            <a:ext cx="92396" cy="5355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90000"/>
              </a:lnSpc>
              <a:defRPr sz="32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endParaRPr/>
          </a:p>
        </p:txBody>
      </p:sp>
      <p:sp>
        <p:nvSpPr>
          <p:cNvPr id="129" name="Прямокутник">
            <a:extLst>
              <a:ext uri="{FF2B5EF4-FFF2-40B4-BE49-F238E27FC236}">
                <a16:creationId xmlns:a16="http://schemas.microsoft.com/office/drawing/2014/main" id="{BD2C84A0-7139-F5BA-2C39-6C9AACA2CEC5}"/>
              </a:ext>
            </a:extLst>
          </p:cNvPr>
          <p:cNvSpPr/>
          <p:nvPr/>
        </p:nvSpPr>
        <p:spPr>
          <a:xfrm>
            <a:off x="-7829" y="621057"/>
            <a:ext cx="7761103" cy="29864"/>
          </a:xfrm>
          <a:prstGeom prst="rect">
            <a:avLst/>
          </a:prstGeom>
          <a:solidFill>
            <a:srgbClr val="DD9D3D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30" name="ОСНОВНИЙ МЕСЕДЖ">
            <a:extLst>
              <a:ext uri="{FF2B5EF4-FFF2-40B4-BE49-F238E27FC236}">
                <a16:creationId xmlns:a16="http://schemas.microsoft.com/office/drawing/2014/main" id="{06460340-7145-AE9C-334C-AB1D11F8AC70}"/>
              </a:ext>
            </a:extLst>
          </p:cNvPr>
          <p:cNvSpPr txBox="1"/>
          <p:nvPr/>
        </p:nvSpPr>
        <p:spPr>
          <a:xfrm>
            <a:off x="309521" y="1619396"/>
            <a:ext cx="11268158" cy="12357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 algn="just" defTabSz="711200">
              <a:lnSpc>
                <a:spcPct val="110000"/>
              </a:lnSpc>
              <a:spcBef>
                <a:spcPts val="600"/>
              </a:spcBef>
              <a:defRPr sz="1600" b="1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algn="ctr"/>
            <a:r>
              <a:rPr lang="uk-UA" dirty="0">
                <a:solidFill>
                  <a:schemeClr val="bg1"/>
                </a:solidFill>
              </a:rPr>
              <a:t>Постанова Кабінету Міністрів України від 25.06.2025 № 764</a:t>
            </a:r>
            <a:br>
              <a:rPr lang="uk-UA" dirty="0">
                <a:solidFill>
                  <a:schemeClr val="bg1"/>
                </a:solidFill>
              </a:rPr>
            </a:br>
            <a:r>
              <a:rPr lang="uk-UA" dirty="0"/>
              <a:t> </a:t>
            </a:r>
            <a:r>
              <a:rPr lang="uk-UA" dirty="0">
                <a:solidFill>
                  <a:srgbClr val="002060"/>
                </a:solidFill>
              </a:rPr>
              <a:t>«Про реалізацію експериментального проекту із закупівлі соціальної послуги з комплексного розвитку та догляду дітей з інвалідністю»</a:t>
            </a:r>
          </a:p>
          <a:p>
            <a:pPr algn="ctr"/>
            <a:endParaRPr sz="1500" dirty="0">
              <a:solidFill>
                <a:srgbClr val="00206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46FDBE-F23E-0B48-05D4-52363D54499A}"/>
              </a:ext>
            </a:extLst>
          </p:cNvPr>
          <p:cNvSpPr txBox="1"/>
          <p:nvPr/>
        </p:nvSpPr>
        <p:spPr>
          <a:xfrm>
            <a:off x="164688" y="3020226"/>
            <a:ext cx="6735968" cy="389337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uk-UA" sz="1300" b="1" dirty="0">
                <a:solidFill>
                  <a:srgbClr val="002060"/>
                </a:solidFill>
                <a:latin typeface="+mj-lt"/>
              </a:rPr>
              <a:t>Постановою Кабінету Міністрів України від </a:t>
            </a:r>
            <a:r>
              <a:rPr lang="uk-UA" sz="1300" b="1" dirty="0">
                <a:solidFill>
                  <a:srgbClr val="DE9D41"/>
                </a:solidFill>
                <a:latin typeface="+mj-lt"/>
              </a:rPr>
              <a:t>25.06.2025 № 764 </a:t>
            </a:r>
            <a:r>
              <a:rPr lang="uk-UA" sz="1300" b="1" dirty="0">
                <a:solidFill>
                  <a:srgbClr val="002060"/>
                </a:solidFill>
                <a:latin typeface="+mj-lt"/>
              </a:rPr>
              <a:t>«Про реалізацію експериментального проекту із закупівлі соціальної послуги з комплексного розвитку та догляду дітей з інвалідністю визначено Фонд соціального захисту осіб з інвалідністю як замовник соціальних послуг, що відповідає за визначення територіальних громад, які з власної ініціативи братимуть участь в експериментальному проекті, закупівлю соціальної послуги з комплексного розвитку та догляду дітей з інвалідністю.</a:t>
            </a:r>
          </a:p>
          <a:p>
            <a:endParaRPr lang="uk-UA" sz="1300" b="1" dirty="0">
              <a:solidFill>
                <a:srgbClr val="002060"/>
              </a:solidFill>
              <a:latin typeface="+mj-lt"/>
            </a:endParaRPr>
          </a:p>
          <a:p>
            <a:r>
              <a:rPr lang="uk-UA" sz="1300" b="1" dirty="0">
                <a:solidFill>
                  <a:srgbClr val="002060"/>
                </a:solidFill>
                <a:latin typeface="+mj-lt"/>
              </a:rPr>
              <a:t>З метою залучення до участі в експериментальному проекті</a:t>
            </a:r>
            <a:r>
              <a:rPr lang="uk-UA" sz="1300" b="1" dirty="0">
                <a:solidFill>
                  <a:srgbClr val="DE9D41"/>
                </a:solidFill>
                <a:latin typeface="+mj-lt"/>
              </a:rPr>
              <a:t> потенційних учасників</a:t>
            </a:r>
            <a:r>
              <a:rPr lang="uk-UA" sz="1300" b="1" dirty="0">
                <a:solidFill>
                  <a:srgbClr val="002060"/>
                </a:solidFill>
                <a:latin typeface="+mj-lt"/>
              </a:rPr>
              <a:t> Фонд запросив обласні, Київську міську державну адміністрації (військові адміністрації) долучити до наради «Реалізація експериментального проекту із закупівлі соціальної послуги з комплексного розвитку та догляду дітей з інвалідністю» виконавчі органи сільських, селищних, міських, районних у містах (у разі їх утворення) рад, військових адміністрацій населених пунктів (у разі їх утворення), районних в м. Києві державних адміністрацій, надавачів соціальних послуг щодо інформування про запровадження соціальної послуги з комплексного розвитку та догляду дітей з інвалідністю.</a:t>
            </a:r>
          </a:p>
          <a:p>
            <a:endParaRPr lang="uk-UA" sz="13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FB2A8DF7-4D01-16A7-D08B-2D42EAB6C7DD}"/>
              </a:ext>
            </a:extLst>
          </p:cNvPr>
          <p:cNvSpPr/>
          <p:nvPr/>
        </p:nvSpPr>
        <p:spPr>
          <a:xfrm>
            <a:off x="844750" y="6053604"/>
            <a:ext cx="1070023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dirty="0"/>
          </a:p>
        </p:txBody>
      </p:sp>
      <p:sp>
        <p:nvSpPr>
          <p:cNvPr id="6" name="Лінія">
            <a:extLst>
              <a:ext uri="{FF2B5EF4-FFF2-40B4-BE49-F238E27FC236}">
                <a16:creationId xmlns:a16="http://schemas.microsoft.com/office/drawing/2014/main" id="{8341586D-F718-F2B6-940F-FA9BE9069B78}"/>
              </a:ext>
            </a:extLst>
          </p:cNvPr>
          <p:cNvSpPr/>
          <p:nvPr/>
        </p:nvSpPr>
        <p:spPr>
          <a:xfrm flipV="1">
            <a:off x="10572756" y="2919468"/>
            <a:ext cx="9526" cy="900477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8" name="Лінія">
            <a:extLst>
              <a:ext uri="{FF2B5EF4-FFF2-40B4-BE49-F238E27FC236}">
                <a16:creationId xmlns:a16="http://schemas.microsoft.com/office/drawing/2014/main" id="{49B127FA-5D1A-01CC-B39E-4C92927C9441}"/>
              </a:ext>
            </a:extLst>
          </p:cNvPr>
          <p:cNvSpPr/>
          <p:nvPr/>
        </p:nvSpPr>
        <p:spPr>
          <a:xfrm>
            <a:off x="8205688" y="4495711"/>
            <a:ext cx="654174" cy="1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" name="Лінія">
            <a:extLst>
              <a:ext uri="{FF2B5EF4-FFF2-40B4-BE49-F238E27FC236}">
                <a16:creationId xmlns:a16="http://schemas.microsoft.com/office/drawing/2014/main" id="{3590A920-410D-630E-0E91-818B37196324}"/>
              </a:ext>
            </a:extLst>
          </p:cNvPr>
          <p:cNvSpPr/>
          <p:nvPr/>
        </p:nvSpPr>
        <p:spPr>
          <a:xfrm>
            <a:off x="8537624" y="6424904"/>
            <a:ext cx="654174" cy="1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2" name="Лінія">
            <a:extLst>
              <a:ext uri="{FF2B5EF4-FFF2-40B4-BE49-F238E27FC236}">
                <a16:creationId xmlns:a16="http://schemas.microsoft.com/office/drawing/2014/main" id="{74235DFC-3683-E361-338C-2AB49B90742E}"/>
              </a:ext>
            </a:extLst>
          </p:cNvPr>
          <p:cNvSpPr/>
          <p:nvPr/>
        </p:nvSpPr>
        <p:spPr>
          <a:xfrm flipV="1">
            <a:off x="8362956" y="3819945"/>
            <a:ext cx="9526" cy="900477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13" name="Лінія">
            <a:extLst>
              <a:ext uri="{FF2B5EF4-FFF2-40B4-BE49-F238E27FC236}">
                <a16:creationId xmlns:a16="http://schemas.microsoft.com/office/drawing/2014/main" id="{B207DD89-2FD2-AA84-B2AB-0EA7A2BA0B30}"/>
              </a:ext>
            </a:extLst>
          </p:cNvPr>
          <p:cNvSpPr/>
          <p:nvPr/>
        </p:nvSpPr>
        <p:spPr>
          <a:xfrm flipV="1">
            <a:off x="8686806" y="5885539"/>
            <a:ext cx="9526" cy="900477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14" name="Лінія">
            <a:extLst>
              <a:ext uri="{FF2B5EF4-FFF2-40B4-BE49-F238E27FC236}">
                <a16:creationId xmlns:a16="http://schemas.microsoft.com/office/drawing/2014/main" id="{111BFCA2-58A7-C19D-DE57-4371379CAD97}"/>
              </a:ext>
            </a:extLst>
          </p:cNvPr>
          <p:cNvSpPr/>
          <p:nvPr/>
        </p:nvSpPr>
        <p:spPr>
          <a:xfrm>
            <a:off x="10151954" y="3429000"/>
            <a:ext cx="654174" cy="1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16" name="pasted-movie.png">
            <a:extLst>
              <a:ext uri="{FF2B5EF4-FFF2-40B4-BE49-F238E27FC236}">
                <a16:creationId xmlns:a16="http://schemas.microsoft.com/office/drawing/2014/main" id="{27D3D27C-DBCC-A2E4-EB60-7B5AD22727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82" b="22082"/>
          <a:stretch/>
        </p:blipFill>
        <p:spPr>
          <a:xfrm>
            <a:off x="7099100" y="3103983"/>
            <a:ext cx="4248150" cy="35579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95" y="0"/>
                </a:moveTo>
                <a:lnTo>
                  <a:pt x="1569" y="3"/>
                </a:lnTo>
                <a:lnTo>
                  <a:pt x="1476" y="95"/>
                </a:lnTo>
                <a:lnTo>
                  <a:pt x="1476" y="9323"/>
                </a:lnTo>
                <a:lnTo>
                  <a:pt x="0" y="9323"/>
                </a:lnTo>
                <a:lnTo>
                  <a:pt x="0" y="20171"/>
                </a:lnTo>
                <a:lnTo>
                  <a:pt x="4214" y="20171"/>
                </a:lnTo>
                <a:lnTo>
                  <a:pt x="4214" y="21600"/>
                </a:lnTo>
                <a:lnTo>
                  <a:pt x="21600" y="21600"/>
                </a:lnTo>
                <a:lnTo>
                  <a:pt x="21600" y="14043"/>
                </a:lnTo>
                <a:lnTo>
                  <a:pt x="21600" y="3494"/>
                </a:lnTo>
                <a:lnTo>
                  <a:pt x="19560" y="3494"/>
                </a:lnTo>
                <a:lnTo>
                  <a:pt x="19560" y="0"/>
                </a:lnTo>
                <a:lnTo>
                  <a:pt x="2195" y="0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17" name="Лінія">
            <a:extLst>
              <a:ext uri="{FF2B5EF4-FFF2-40B4-BE49-F238E27FC236}">
                <a16:creationId xmlns:a16="http://schemas.microsoft.com/office/drawing/2014/main" id="{C2268D53-A27A-5372-0460-9F4671129200}"/>
              </a:ext>
            </a:extLst>
          </p:cNvPr>
          <p:cNvSpPr/>
          <p:nvPr/>
        </p:nvSpPr>
        <p:spPr>
          <a:xfrm>
            <a:off x="7099100" y="4640203"/>
            <a:ext cx="654174" cy="1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8" name="Лінія">
            <a:extLst>
              <a:ext uri="{FF2B5EF4-FFF2-40B4-BE49-F238E27FC236}">
                <a16:creationId xmlns:a16="http://schemas.microsoft.com/office/drawing/2014/main" id="{6CB864FC-442D-65A5-5050-624041D54793}"/>
              </a:ext>
            </a:extLst>
          </p:cNvPr>
          <p:cNvSpPr/>
          <p:nvPr/>
        </p:nvSpPr>
        <p:spPr>
          <a:xfrm>
            <a:off x="10479041" y="3666102"/>
            <a:ext cx="654174" cy="1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9" name="Лінія">
            <a:extLst>
              <a:ext uri="{FF2B5EF4-FFF2-40B4-BE49-F238E27FC236}">
                <a16:creationId xmlns:a16="http://schemas.microsoft.com/office/drawing/2014/main" id="{A9421C2E-8001-A751-5CA5-D505C4E92B71}"/>
              </a:ext>
            </a:extLst>
          </p:cNvPr>
          <p:cNvSpPr/>
          <p:nvPr/>
        </p:nvSpPr>
        <p:spPr>
          <a:xfrm>
            <a:off x="7630954" y="6434720"/>
            <a:ext cx="654174" cy="1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1" name="Лінія">
            <a:extLst>
              <a:ext uri="{FF2B5EF4-FFF2-40B4-BE49-F238E27FC236}">
                <a16:creationId xmlns:a16="http://schemas.microsoft.com/office/drawing/2014/main" id="{BFD0F343-EC30-4189-4B58-AC009BCB3C77}"/>
              </a:ext>
            </a:extLst>
          </p:cNvPr>
          <p:cNvSpPr/>
          <p:nvPr/>
        </p:nvSpPr>
        <p:spPr>
          <a:xfrm flipV="1">
            <a:off x="10948989" y="3250051"/>
            <a:ext cx="9526" cy="900477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22" name="Лінія">
            <a:extLst>
              <a:ext uri="{FF2B5EF4-FFF2-40B4-BE49-F238E27FC236}">
                <a16:creationId xmlns:a16="http://schemas.microsoft.com/office/drawing/2014/main" id="{2760C29E-54C1-8740-96D7-E6C492119E8E}"/>
              </a:ext>
            </a:extLst>
          </p:cNvPr>
          <p:cNvSpPr/>
          <p:nvPr/>
        </p:nvSpPr>
        <p:spPr>
          <a:xfrm flipV="1">
            <a:off x="7368278" y="4230393"/>
            <a:ext cx="9526" cy="900477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F0F19438-F4EE-F700-7597-8D52ED636AB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" name="AutoShape 4">
            <a:extLst>
              <a:ext uri="{FF2B5EF4-FFF2-40B4-BE49-F238E27FC236}">
                <a16:creationId xmlns:a16="http://schemas.microsoft.com/office/drawing/2014/main" id="{04CF371A-D1B9-67A3-0987-AB6DC45DBD2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38255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push dir="u"/>
      </p:transition>
    </mc:Choice>
    <mc:Fallback xmlns="">
      <p:transition spd="slow">
        <p:push dir="u"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Тема Office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Тема Office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20ef27b0-cf09-4c9a-b1da-9a068320dfb8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108CB988FDCBD40ABF41CF3170AEE0C" ma:contentTypeVersion="11" ma:contentTypeDescription="Створення нового документа." ma:contentTypeScope="" ma:versionID="aabad918b73c0b9911fb615ea5040f53">
  <xsd:schema xmlns:xsd="http://www.w3.org/2001/XMLSchema" xmlns:xs="http://www.w3.org/2001/XMLSchema" xmlns:p="http://schemas.microsoft.com/office/2006/metadata/properties" xmlns:ns3="20ef27b0-cf09-4c9a-b1da-9a068320dfb8" targetNamespace="http://schemas.microsoft.com/office/2006/metadata/properties" ma:root="true" ma:fieldsID="53d05253d59513ca75ef04de21a28e12" ns3:_="">
    <xsd:import namespace="20ef27b0-cf09-4c9a-b1da-9a068320dfb8"/>
    <xsd:element name="properties">
      <xsd:complexType>
        <xsd:sequence>
          <xsd:element name="documentManagement">
            <xsd:complexType>
              <xsd:all>
                <xsd:element ref="ns3:MediaServiceDateTaken" minOccurs="0"/>
                <xsd:element ref="ns3:_activity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MediaServiceSystem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ef27b0-cf09-4c9a-b1da-9a068320dfb8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_activity" ma:index="9" nillable="true" ma:displayName="_activity" ma:hidden="true" ma:internalName="_activity">
      <xsd:simpleType>
        <xsd:restriction base="dms:Note"/>
      </xsd:simple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1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вмісту"/>
        <xsd:element ref="dc:title" minOccurs="0" maxOccurs="1" ma:index="4" ma:displayName="Заголовок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4BF69E7-2B5E-478F-B84E-3EA5B789D066}">
  <ds:schemaRefs>
    <ds:schemaRef ds:uri="http://schemas.openxmlformats.org/package/2006/metadata/core-properties"/>
    <ds:schemaRef ds:uri="http://www.w3.org/XML/1998/namespace"/>
    <ds:schemaRef ds:uri="http://schemas.microsoft.com/office/infopath/2007/PartnerControls"/>
    <ds:schemaRef ds:uri="http://schemas.microsoft.com/office/2006/metadata/properties"/>
    <ds:schemaRef ds:uri="http://purl.org/dc/dcmitype/"/>
    <ds:schemaRef ds:uri="http://purl.org/dc/elements/1.1/"/>
    <ds:schemaRef ds:uri="20ef27b0-cf09-4c9a-b1da-9a068320dfb8"/>
    <ds:schemaRef ds:uri="http://schemas.microsoft.com/office/2006/documentManagement/typ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5574CE46-F1CA-472E-BD14-13361999F6A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1D938C6-B1E1-487C-9FDF-452ABBFDCA08}">
  <ds:schemaRefs>
    <ds:schemaRef ds:uri="20ef27b0-cf09-4c9a-b1da-9a068320dfb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1090</TotalTime>
  <Words>1994</Words>
  <Application>Microsoft Office PowerPoint</Application>
  <PresentationFormat>Широкий екран</PresentationFormat>
  <Paragraphs>99</Paragraphs>
  <Slides>16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16</vt:i4>
      </vt:variant>
    </vt:vector>
  </HeadingPairs>
  <TitlesOfParts>
    <vt:vector size="21" baseType="lpstr">
      <vt:lpstr>Arial</vt:lpstr>
      <vt:lpstr>Calibri</vt:lpstr>
      <vt:lpstr>Helvetica</vt:lpstr>
      <vt:lpstr>Times New Roman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Черниш Ольга Олександрівна</dc:creator>
  <cp:lastModifiedBy>Роденко Ольга Вікторівна</cp:lastModifiedBy>
  <cp:revision>150</cp:revision>
  <dcterms:modified xsi:type="dcterms:W3CDTF">2025-11-05T14:00:57Z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0x0101008108CB988FDCBD40ABF41CF3170AEE0C</vt:lpwstr>
  </property>
</Properties>
</file>