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8"/>
  </p:notesMasterIdLst>
  <p:sldIdLst>
    <p:sldId id="292" r:id="rId2"/>
    <p:sldId id="257" r:id="rId3"/>
    <p:sldId id="281" r:id="rId4"/>
    <p:sldId id="282" r:id="rId5"/>
    <p:sldId id="276" r:id="rId6"/>
    <p:sldId id="283" r:id="rId7"/>
    <p:sldId id="289" r:id="rId8"/>
    <p:sldId id="284" r:id="rId9"/>
    <p:sldId id="285" r:id="rId10"/>
    <p:sldId id="286" r:id="rId11"/>
    <p:sldId id="274" r:id="rId12"/>
    <p:sldId id="278" r:id="rId13"/>
    <p:sldId id="279" r:id="rId14"/>
    <p:sldId id="290" r:id="rId15"/>
    <p:sldId id="287" r:id="rId16"/>
    <p:sldId id="288" r:id="rId17"/>
  </p:sldIdLst>
  <p:sldSz cx="9144000" cy="5143500" type="screen16x9"/>
  <p:notesSz cx="6858000" cy="9144000"/>
  <p:embeddedFontLst>
    <p:embeddedFont>
      <p:font typeface="Arial Black" pitchFamily="34" charset="0"/>
      <p:bold r:id="rId19"/>
    </p:embeddedFont>
    <p:embeddedFont>
      <p:font typeface="MS UI Gothic" pitchFamily="34" charset="-128"/>
      <p:regular r:id="rId20"/>
    </p:embeddedFont>
    <p:embeddedFont>
      <p:font typeface="Arial Unicode MS" pitchFamily="34" charset="-128"/>
      <p:regular r:id="rId21"/>
    </p:embeddedFon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Montserrat" charset="-52"/>
      <p:regular r:id="rId30"/>
      <p:bold r:id="rId31"/>
      <p:italic r:id="rId32"/>
      <p:boldItalic r:id="rId33"/>
    </p:embeddedFont>
    <p:embeddedFont>
      <p:font typeface="Mangal" pitchFamily="18" charset="0"/>
      <p:regular r:id="rId34"/>
      <p:bold r:id="rId35"/>
    </p:embeddedFont>
    <p:embeddedFont>
      <p:font typeface="Montserrat Black" charset="-52"/>
      <p:bold r:id="rId36"/>
      <p:boldItalic r:id="rId37"/>
    </p:embeddedFont>
    <p:embeddedFont>
      <p:font typeface="Calibri Light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99CC"/>
    <a:srgbClr val="0563C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C6D23C9-88F2-4751-AD83-CB55BDAB6027}">
  <a:tblStyle styleId="{0C6D23C9-88F2-4751-AD83-CB55BDAB60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FB2D4E-C684-4EF0-96F0-9AB7F6C5588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2" autoAdjust="0"/>
  </p:normalViewPr>
  <p:slideViewPr>
    <p:cSldViewPr snapToGrid="0">
      <p:cViewPr>
        <p:scale>
          <a:sx n="130" d="100"/>
          <a:sy n="130" d="100"/>
        </p:scale>
        <p:origin x="-1152" y="-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77;&#1082;&#1086;&#1085;&#1086;&#1084;&#1110;&#1082;&#1072;\&#1087;&#1088;&#1086;&#1092;&#1110;&#1083;&#1100;%20&#1075;&#1088;&#1086;&#1084;&#1072;&#1076;&#1080;\&#1044;&#1110;&#1072;&#1075;&#1088;&#1072;&#1084;&#1080;%20&#1085;&#1072;%2001.01.202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4;&#1077;&#1090;&#1072;%201\&#1043;&#1056;&#1054;&#1052;&#1040;&#1044;&#1040;\&#1045;&#1082;&#1086;&#1085;&#1086;&#1084;&#1110;&#1095;&#1085;&#1080;&#1081;%20&#1087;&#1088;&#1086;&#1092;&#1110;&#1083;&#1100;%20&#1075;&#1088;&#1086;&#1084;&#1072;&#1076;&#1080;\&#1085;&#1072;%2001.01.2025\&#1044;&#1110;&#1072;&#1075;&#1088;&#1072;&#1084;&#1080;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77;&#1082;&#1086;&#1085;&#1086;&#1084;&#1110;&#1082;&#1072;\&#1087;&#1088;&#1086;&#1092;&#1110;&#1083;&#1100;%20&#1075;&#1088;&#1086;&#1084;&#1072;&#1076;&#1080;\&#1044;&#1110;&#1072;&#1075;&#1088;&#1072;&#1084;&#1080;%20&#1085;&#1072;%2001.01.2026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4;&#1077;&#1090;&#1072;%201\&#1043;&#1056;&#1054;&#1052;&#1040;&#1044;&#1040;\&#1057;&#1090;&#1072;&#1088;&#1086;&#1089;&#1090;&#1072;&#1090;&#1080;\15%20&#1057;&#1090;&#1072;&#1088;&#1086;&#1089;&#1090;&#1072;&#1090;&#1110;&#107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7;&#1082;&#1086;&#1085;&#1086;&#1084;&#1110;&#1082;&#1072;\&#1087;&#1088;&#1086;&#1092;&#1110;&#1083;&#1100;%20&#1075;&#1088;&#1086;&#1084;&#1072;&#1076;&#1080;\&#1044;&#1110;&#1072;&#1075;&#1088;&#1072;&#1084;&#1080;%20&#1085;&#1072;%2001.01.202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4;&#1077;&#1090;&#1072;%201\&#1043;&#1056;&#1054;&#1052;&#1040;&#1044;&#1040;\&#1044;&#1054;&#1041;&#1056;&#1045;\2021-2022\&#1045;&#1082;&#1086;&#1085;&#1086;&#1084;&#1110;&#1095;&#1085;&#1080;&#1081;%20&#1087;&#1088;&#1086;&#1092;&#1110;&#1083;&#1100;%20&#1075;&#1088;&#1086;&#1084;&#1072;&#1076;&#1080;\2022\&#1044;&#1110;&#1086;&#1075;&#1088;&#1072;&#1084;&#1072;%20&#1044;&#1086;&#1093;&#1086;&#1076;&#108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4;&#1077;&#1090;&#1072;%201\&#1043;&#1056;&#1054;&#1052;&#1040;&#1044;&#1040;\&#1057;&#1090;&#1072;&#1088;&#1086;&#1089;&#1090;&#1072;&#1090;&#1080;\15%20&#1057;&#1090;&#1072;&#1088;&#1086;&#1089;&#1090;&#1072;&#1090;&#1110;&#1074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4;&#1077;&#1090;&#1072;%201\&#1043;&#1056;&#1054;&#1052;&#1040;&#1044;&#1040;\&#1045;&#1082;&#1086;&#1085;&#1086;&#1084;&#1110;&#1095;&#1085;&#1080;&#1081;%20&#1087;&#1088;&#1086;&#1092;&#1110;&#1083;&#1100;%20&#1075;&#1088;&#1086;&#1084;&#1072;&#1076;&#1080;\&#1085;&#1072;%2001.01.2024\&#1044;&#1110;&#1072;&#1075;&#1088;&#1072;&#1084;&#1080;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1077;&#1082;&#1086;&#1085;&#1086;&#1084;&#1110;&#1082;&#1072;\&#1087;&#1088;&#1086;&#1092;&#1110;&#1083;&#1100;%20&#1075;&#1088;&#1086;&#1084;&#1072;&#1076;&#1080;\&#1044;&#1110;&#1072;&#1075;&#1088;&#1072;&#1084;&#1080;%20&#1085;&#1072;%2001.01.2026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4;&#1077;&#1090;&#1072;%201\&#1043;&#1056;&#1054;&#1052;&#1040;&#1044;&#1040;\&#1045;&#1082;&#1086;&#1085;&#1086;&#1084;&#1110;&#1095;&#1085;&#1080;&#1081;%20&#1087;&#1088;&#1086;&#1092;&#1110;&#1083;&#1100;%20&#1075;&#1088;&#1086;&#1084;&#1072;&#1076;&#1080;\&#1085;&#1072;%2001.01.2026\&#1042;&#1110;&#1082;&#1072;\&#1044;&#1110;&#1072;&#1075;&#1088;&#1072;&#1084;&#1080;%20&#1085;&#1072;%2001.01.202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74;&#1077;&#1090;&#1072;%201\&#1043;&#1056;&#1054;&#1052;&#1040;&#1044;&#1040;\&#1057;&#1090;&#1072;&#1088;&#1086;&#1089;&#1090;&#1072;&#1090;&#1080;\15%20&#1057;&#1090;&#1072;&#1088;&#1086;&#1089;&#1090;&#1072;&#1090;&#1110;&#107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'Динаміка чисельності'!$A$2:$A$4</c:f>
              <c:strCache>
                <c:ptCount val="3"/>
                <c:pt idx="0">
                  <c:v>2023 рік</c:v>
                </c:pt>
                <c:pt idx="1">
                  <c:v>2024 рік</c:v>
                </c:pt>
                <c:pt idx="2">
                  <c:v>2025 рік</c:v>
                </c:pt>
              </c:strCache>
            </c:strRef>
          </c:cat>
          <c:val>
            <c:numRef>
              <c:f>'Динаміка чисельності'!$B$2:$B$4</c:f>
              <c:numCache>
                <c:formatCode>General</c:formatCode>
                <c:ptCount val="3"/>
                <c:pt idx="0">
                  <c:v>20.9</c:v>
                </c:pt>
                <c:pt idx="1">
                  <c:v>20.6</c:v>
                </c:pt>
                <c:pt idx="2">
                  <c:v>20.2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F5-44C0-8109-E5EDE9164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944576"/>
        <c:axId val="41946112"/>
      </c:lineChart>
      <c:catAx>
        <c:axId val="419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46112"/>
        <c:crosses val="autoZero"/>
        <c:auto val="1"/>
        <c:lblAlgn val="ctr"/>
        <c:lblOffset val="100"/>
        <c:noMultiLvlLbl val="0"/>
      </c:catAx>
      <c:valAx>
        <c:axId val="419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4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37888184330965"/>
          <c:y val="9.7897939748681898E-2"/>
          <c:w val="0.47308294427798314"/>
          <c:h val="0.788471573796638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10-499A-9D66-D5C5FF85480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10-499A-9D66-D5C5FF85480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E10-499A-9D66-D5C5FF85480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10-499A-9D66-D5C5FF85480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10-499A-9D66-D5C5FF85480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10-499A-9D66-D5C5FF85480C}"/>
              </c:ext>
            </c:extLst>
          </c:dPt>
          <c:dPt>
            <c:idx val="6"/>
            <c:bubble3D val="0"/>
            <c:explosion val="41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10-499A-9D66-D5C5FF85480C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E10-499A-9D66-D5C5FF85480C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10-499A-9D66-D5C5FF85480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E10-499A-9D66-D5C5FF85480C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Видатки!$E$1:$E$10</c:f>
              <c:strCache>
                <c:ptCount val="10"/>
                <c:pt idx="0">
                  <c:v>Державне управління</c:v>
                </c:pt>
                <c:pt idx="1">
                  <c:v>Загальна середня освіта</c:v>
                </c:pt>
                <c:pt idx="2">
                  <c:v>Дошкільна освіта</c:v>
                </c:pt>
                <c:pt idx="3">
                  <c:v>Соціальний захист та соціальне забезпечення</c:v>
                </c:pt>
                <c:pt idx="4">
                  <c:v>Житлово-комунальне господарство</c:v>
                </c:pt>
                <c:pt idx="5">
                  <c:v>Культура і мистецтво</c:v>
                </c:pt>
                <c:pt idx="6">
                  <c:v>Утримання закладів охорони здоров’я</c:v>
                </c:pt>
                <c:pt idx="7">
                  <c:v>Фізична культура та спорт</c:v>
                </c:pt>
                <c:pt idx="8">
                  <c:v>Дорожнє господарство</c:v>
                </c:pt>
                <c:pt idx="9">
                  <c:v>Інші</c:v>
                </c:pt>
              </c:strCache>
            </c:strRef>
          </c:cat>
          <c:val>
            <c:numRef>
              <c:f>Видатки!$F$1:$F$10</c:f>
              <c:numCache>
                <c:formatCode>0.0%</c:formatCode>
                <c:ptCount val="10"/>
                <c:pt idx="0">
                  <c:v>0.16200000000000001</c:v>
                </c:pt>
                <c:pt idx="1">
                  <c:v>0.4300000000000001</c:v>
                </c:pt>
                <c:pt idx="2">
                  <c:v>3.3000000000000002E-2</c:v>
                </c:pt>
                <c:pt idx="3">
                  <c:v>7.0999999999999994E-2</c:v>
                </c:pt>
                <c:pt idx="4">
                  <c:v>4.7000000000000014E-2</c:v>
                </c:pt>
                <c:pt idx="5">
                  <c:v>4.7000000000000014E-2</c:v>
                </c:pt>
                <c:pt idx="6">
                  <c:v>8.3000000000000032E-2</c:v>
                </c:pt>
                <c:pt idx="7">
                  <c:v>1.0000000000000004E-2</c:v>
                </c:pt>
                <c:pt idx="8">
                  <c:v>1.7999999999999999E-2</c:v>
                </c:pt>
                <c:pt idx="9">
                  <c:v>9.9000000000000046E-2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E10-499A-9D66-D5C5FF854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Інші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землі</a:t>
            </a:r>
            <a:r>
              <a:rPr lang="ru-RU" dirty="0" smtClean="0"/>
              <a:t> 56344 га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'[Диаграмма в Microsoft PowerPoint]Лист1'!$C$2</c:f>
              <c:strCache>
                <c:ptCount val="1"/>
                <c:pt idx="0">
                  <c:v>Інша площа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1A7-484A-80E1-E101480D9AF9}"/>
              </c:ext>
            </c:extLst>
          </c:dPt>
          <c:cat>
            <c:strRef>
              <c:f>'[Диаграмма в Microsoft PowerPoint]Лист1'!$B$3:$B$7</c:f>
              <c:strCache>
                <c:ptCount val="5"/>
                <c:pt idx="0">
                  <c:v>землі лісогосподарського призначення, 32,9 %</c:v>
                </c:pt>
                <c:pt idx="1">
                  <c:v>забудовані землі, 1,8 %</c:v>
                </c:pt>
                <c:pt idx="2">
                  <c:v>відкриті заболочені землі,  7,7 %</c:v>
                </c:pt>
                <c:pt idx="3">
                  <c:v>води, 1,2 %</c:v>
                </c:pt>
                <c:pt idx="4">
                  <c:v>відкриті землі без рослинності</c:v>
                </c:pt>
              </c:strCache>
            </c:strRef>
          </c:cat>
          <c:val>
            <c:numRef>
              <c:f>'[Диаграмма в Microsoft PowerPoint]Лист1'!$C$3:$C$7</c:f>
              <c:numCache>
                <c:formatCode>General</c:formatCode>
                <c:ptCount val="5"/>
                <c:pt idx="0">
                  <c:v>42209</c:v>
                </c:pt>
                <c:pt idx="1">
                  <c:v>2266</c:v>
                </c:pt>
                <c:pt idx="2">
                  <c:v>9921</c:v>
                </c:pt>
                <c:pt idx="3">
                  <c:v>1596</c:v>
                </c:pt>
                <c:pt idx="4">
                  <c:v>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A7-484A-80E1-E101480D9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61178372759995"/>
          <c:y val="0.15782010900004703"/>
          <c:w val="0.33700242611430675"/>
          <c:h val="0.7823840769903761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987072"/>
        <c:axId val="42004864"/>
      </c:barChart>
      <c:catAx>
        <c:axId val="41987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Старостинські округи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2004864"/>
        <c:crosses val="autoZero"/>
        <c:auto val="1"/>
        <c:lblAlgn val="ctr"/>
        <c:lblOffset val="100"/>
        <c:noMultiLvlLbl val="0"/>
      </c:catAx>
      <c:valAx>
        <c:axId val="42004864"/>
        <c:scaling>
          <c:orientation val="minMax"/>
        </c:scaling>
        <c:delete val="1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 с і 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41987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Населення!$B$2:$B$16</c:f>
              <c:strCache>
                <c:ptCount val="15"/>
                <c:pt idx="0">
                  <c:v>Хотуницький</c:v>
                </c:pt>
                <c:pt idx="1">
                  <c:v>Займищанський</c:v>
                </c:pt>
                <c:pt idx="2">
                  <c:v>Староруднянський</c:v>
                </c:pt>
                <c:pt idx="3">
                  <c:v>Гірський</c:v>
                </c:pt>
                <c:pt idx="4">
                  <c:v>Староборовицький</c:v>
                </c:pt>
                <c:pt idx="5">
                  <c:v>Суничненський</c:v>
                </c:pt>
                <c:pt idx="6">
                  <c:v>Смяцький</c:v>
                </c:pt>
                <c:pt idx="7">
                  <c:v>Великощимельський</c:v>
                </c:pt>
                <c:pt idx="8">
                  <c:v>Сновський</c:v>
                </c:pt>
                <c:pt idx="9">
                  <c:v>Петрівський</c:v>
                </c:pt>
                <c:pt idx="10">
                  <c:v>Тихоновицький</c:v>
                </c:pt>
                <c:pt idx="11">
                  <c:v>Тур'янський</c:v>
                </c:pt>
                <c:pt idx="12">
                  <c:v>Рогізківський</c:v>
                </c:pt>
                <c:pt idx="13">
                  <c:v>Новоборовицький</c:v>
                </c:pt>
                <c:pt idx="14">
                  <c:v>Кучинівський</c:v>
                </c:pt>
              </c:strCache>
            </c:strRef>
          </c:cat>
          <c:val>
            <c:numRef>
              <c:f>Населення!$C$2:$C$16</c:f>
              <c:numCache>
                <c:formatCode>General</c:formatCode>
                <c:ptCount val="15"/>
                <c:pt idx="0">
                  <c:v>375</c:v>
                </c:pt>
                <c:pt idx="1">
                  <c:v>379</c:v>
                </c:pt>
                <c:pt idx="2">
                  <c:v>398</c:v>
                </c:pt>
                <c:pt idx="3">
                  <c:v>498</c:v>
                </c:pt>
                <c:pt idx="4">
                  <c:v>568</c:v>
                </c:pt>
                <c:pt idx="5">
                  <c:v>573</c:v>
                </c:pt>
                <c:pt idx="6">
                  <c:v>573</c:v>
                </c:pt>
                <c:pt idx="7">
                  <c:v>678</c:v>
                </c:pt>
                <c:pt idx="8">
                  <c:v>728</c:v>
                </c:pt>
                <c:pt idx="9">
                  <c:v>773</c:v>
                </c:pt>
                <c:pt idx="10">
                  <c:v>790</c:v>
                </c:pt>
                <c:pt idx="11">
                  <c:v>799</c:v>
                </c:pt>
                <c:pt idx="12">
                  <c:v>874</c:v>
                </c:pt>
                <c:pt idx="13">
                  <c:v>919</c:v>
                </c:pt>
                <c:pt idx="14">
                  <c:v>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01-440E-A113-8E7B8D2B3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143744"/>
        <c:axId val="44145664"/>
      </c:barChart>
      <c:catAx>
        <c:axId val="441437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uk-UA"/>
                  <a:t>Старостинські округи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4145664"/>
        <c:crosses val="autoZero"/>
        <c:auto val="1"/>
        <c:lblAlgn val="ctr"/>
        <c:lblOffset val="100"/>
        <c:noMultiLvlLbl val="0"/>
      </c:catAx>
      <c:valAx>
        <c:axId val="441456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uk-UA"/>
                  <a:t>О с і 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414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604768153980753E-2"/>
          <c:y val="0.10185185185185186"/>
          <c:w val="0.53888888888888908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rgbClr val="CC3399"/>
              </a:solidFill>
            </c:spPr>
          </c:dPt>
          <c:dPt>
            <c:idx val="7"/>
            <c:bubble3D val="0"/>
            <c:spPr>
              <a:solidFill>
                <a:srgbClr val="0099CC"/>
              </a:solidFill>
            </c:spPr>
          </c:dPt>
          <c:dLbls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'Доходи '!$B$2:$B$9</c:f>
              <c:strCache>
                <c:ptCount val="8"/>
                <c:pt idx="0">
                  <c:v>Податок на доходи фізичних осіб</c:v>
                </c:pt>
                <c:pt idx="1">
                  <c:v>Єдиний податок (крім с/г виробників)</c:v>
                </c:pt>
                <c:pt idx="2">
                  <c:v>Плата за землю</c:v>
                </c:pt>
                <c:pt idx="3">
                  <c:v>Податок на нерухомість</c:v>
                </c:pt>
                <c:pt idx="4">
                  <c:v>Акцизний збір</c:v>
                </c:pt>
                <c:pt idx="5">
                  <c:v>Дохід від оренди комунального майна</c:v>
                </c:pt>
                <c:pt idx="6">
                  <c:v>інше</c:v>
                </c:pt>
                <c:pt idx="7">
                  <c:v>Міжбюджетні трансферти</c:v>
                </c:pt>
              </c:strCache>
            </c:strRef>
          </c:cat>
          <c:val>
            <c:numRef>
              <c:f>'Доходи '!$C$2:$C$9</c:f>
              <c:numCache>
                <c:formatCode>0.0</c:formatCode>
                <c:ptCount val="8"/>
                <c:pt idx="0">
                  <c:v>32.464774191010903</c:v>
                </c:pt>
                <c:pt idx="1">
                  <c:v>6.3535920656302958</c:v>
                </c:pt>
                <c:pt idx="2">
                  <c:v>2.930158012212269</c:v>
                </c:pt>
                <c:pt idx="3">
                  <c:v>0.9639367688944388</c:v>
                </c:pt>
                <c:pt idx="4">
                  <c:v>3.943258506143827</c:v>
                </c:pt>
                <c:pt idx="5">
                  <c:v>0.21599263199640778</c:v>
                </c:pt>
                <c:pt idx="6">
                  <c:v>7.0540112683257776</c:v>
                </c:pt>
                <c:pt idx="7">
                  <c:v>43.068078648849728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487642169728761"/>
          <c:y val="8.1030183727034147E-2"/>
          <c:w val="0.31742248259665207"/>
          <c:h val="0.78480179635060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064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4140b33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4140b33b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">
  <p:cSld name="CUSTOM_17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605475" y="361957"/>
            <a:ext cx="102630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2810350" y="3815232"/>
            <a:ext cx="1026300" cy="9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7115025" y="480225"/>
            <a:ext cx="2065200" cy="24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7115025" y="480225"/>
            <a:ext cx="12081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Зміст</a:t>
            </a:r>
            <a:endParaRPr sz="15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3988200" y="1071750"/>
            <a:ext cx="4047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AutoNum type="arabicPeriod"/>
            </a:pPr>
            <a:r>
              <a:rPr lang="uk" sz="13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Загальна характеристика громади</a:t>
            </a:r>
            <a:endParaRPr sz="13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AutoNum type="arabicPeriod"/>
            </a:pPr>
            <a:r>
              <a:rPr lang="uk" sz="13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Населення</a:t>
            </a:r>
            <a:endParaRPr sz="13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AutoNum type="arabicPeriod"/>
            </a:pPr>
            <a:r>
              <a:rPr lang="uk" sz="13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Найбільші підприємства </a:t>
            </a:r>
            <a:endParaRPr sz="13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AutoNum type="arabicPeriod"/>
            </a:pPr>
            <a:r>
              <a:rPr lang="uk" sz="13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Економічна База</a:t>
            </a:r>
            <a:endParaRPr sz="13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AutoNum type="arabicPeriod"/>
            </a:pPr>
            <a:r>
              <a:rPr lang="uk" sz="13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Інфраструктура</a:t>
            </a:r>
            <a:endParaRPr sz="13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AutoNum type="arabicPeriod"/>
            </a:pPr>
            <a:r>
              <a:rPr lang="uk" sz="13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Життя в громаді</a:t>
            </a:r>
            <a:endParaRPr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руктура надходжень">
  <p:cSld name="CUSTOM_8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0"/>
          <p:cNvGraphicFramePr/>
          <p:nvPr/>
        </p:nvGraphicFramePr>
        <p:xfrm>
          <a:off x="558950" y="655075"/>
          <a:ext cx="8084175" cy="4487536"/>
        </p:xfrm>
        <a:graphic>
          <a:graphicData uri="http://schemas.openxmlformats.org/drawingml/2006/table">
            <a:tbl>
              <a:tblPr>
                <a:noFill/>
                <a:tableStyleId>{58FB2D4E-C684-4EF0-96F0-9AB7F6C55883}</a:tableStyleId>
              </a:tblPr>
              <a:tblGrid>
                <a:gridCol w="5937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7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Тип закладів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28575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0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Податкових надходжень</a:t>
                      </a: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Сільське господарство, мисливство, лісове та рибне господарство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Промисловість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Будівництво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Оптова й роздрібна торгівля; торгівля транспортними засобами; послуги з їх ремонту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Готелі та ресторани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Транспорт і зв'язок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Фінансова діяльність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Операції з нерухомістю, здавання під найм та послуги юридичним особам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Державне управління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Освіта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Охорона здоров’я та соціальна допомога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4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/>
                        <a:t>Колективні, громадські та особисті послуги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000" i="1"/>
                        <a:t>&gt; введіть число</a:t>
                      </a:r>
                      <a:endParaRPr sz="1000" i="1"/>
                    </a:p>
                  </a:txBody>
                  <a:tcPr marL="28575" marR="28575" marT="91425" marB="91425" anchor="ctr">
                    <a:lnL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5" name="Google Shape;55;p10"/>
          <p:cNvSpPr txBox="1"/>
          <p:nvPr/>
        </p:nvSpPr>
        <p:spPr>
          <a:xfrm>
            <a:off x="0" y="0"/>
            <a:ext cx="91440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>
                <a:latin typeface="Montserrat"/>
                <a:ea typeface="Montserrat"/>
                <a:cs typeface="Montserrat"/>
                <a:sym typeface="Montserrat"/>
              </a:rPr>
              <a:t>Структура Надходжень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еціальний макет 1">
  <p:cSld name="CUSTOM_16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0" y="0"/>
            <a:ext cx="91440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Земельні ділянки для розташування промислових об'єктів</a:t>
            </a:r>
            <a:endParaRPr sz="20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609888" y="873153"/>
          <a:ext cx="8297475" cy="5226437"/>
        </p:xfrm>
        <a:graphic>
          <a:graphicData uri="http://schemas.openxmlformats.org/drawingml/2006/table">
            <a:tbl>
              <a:tblPr>
                <a:noFill/>
                <a:tableStyleId>{0C6D23C9-88F2-4751-AD83-CB55BDAB6027}</a:tableStyleId>
              </a:tblPr>
              <a:tblGrid>
                <a:gridCol w="1380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3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9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7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5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Назва </a:t>
                      </a:r>
                      <a:endParaRPr sz="9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Площа </a:t>
                      </a:r>
                      <a:endParaRPr sz="9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9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Розташування</a:t>
                      </a:r>
                      <a:endParaRPr sz="9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Ел.енергія, кВт</a:t>
                      </a:r>
                      <a:endParaRPr sz="9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Водопостачання</a:t>
                      </a:r>
                      <a:endParaRPr sz="9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Водовідведення</a:t>
                      </a:r>
                      <a:endParaRPr sz="9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Газопостачання</a:t>
                      </a:r>
                      <a:endParaRPr sz="9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колишня сільгоспхімія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10,1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За межами населеного пункту с.В.Щимель</a:t>
                      </a: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так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вільна ділянка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9,5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За межами населеного пункту с.Хотуничі</a:t>
                      </a: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вільна ділянка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1,9486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В межах населеного пункту м.Сновськ</a:t>
                      </a: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так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так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так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вільна ділянка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5,05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За межами населеного пункту с.Займище</a:t>
                      </a: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200"/>
                        <a:t>ні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b">
                    <a:lnL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B6B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299363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95554" y="1028700"/>
            <a:ext cx="2867889" cy="20989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sz="1800" b="1" dirty="0" err="1" smtClean="0">
                <a:solidFill>
                  <a:schemeClr val="tx1"/>
                </a:solidFill>
                <a:latin typeface="+mj-lt"/>
              </a:rPr>
              <a:t>Сновська</a:t>
            </a:r>
            <a:r>
              <a:rPr lang="uk-UA" sz="1800" b="1" dirty="0" smtClean="0">
                <a:solidFill>
                  <a:schemeClr val="tx1"/>
                </a:solidFill>
                <a:latin typeface="+mj-lt"/>
              </a:rPr>
              <a:t> МТГ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sz="1200" dirty="0" smtClean="0">
                <a:solidFill>
                  <a:schemeClr val="bg2">
                    <a:lumMod val="75000"/>
                  </a:schemeClr>
                </a:solidFill>
              </a:rPr>
              <a:t>Економічний профіль </a:t>
            </a:r>
          </a:p>
          <a:p>
            <a:r>
              <a:rPr lang="uk-UA" sz="1200" dirty="0" smtClean="0">
                <a:solidFill>
                  <a:schemeClr val="bg2">
                    <a:lumMod val="75000"/>
                  </a:schemeClr>
                </a:solidFill>
              </a:rPr>
              <a:t>станом на 1січня 2026 року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ger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1796588"/>
            <a:ext cx="1004888" cy="14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:\Света 1\ГРОМАДА\Фото\Громада\Деп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716" y="3293918"/>
            <a:ext cx="2862301" cy="1849582"/>
          </a:xfrm>
          <a:prstGeom prst="rect">
            <a:avLst/>
          </a:prstGeom>
          <a:noFill/>
        </p:spPr>
      </p:pic>
      <p:pic>
        <p:nvPicPr>
          <p:cNvPr id="29701" name="Picture 5" descr="D:\Света 1\ГРОМАДА\Фото\Громада\рі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73136" cy="1759094"/>
          </a:xfrm>
          <a:prstGeom prst="rect">
            <a:avLst/>
          </a:prstGeom>
          <a:noFill/>
        </p:spPr>
      </p:pic>
      <p:pic>
        <p:nvPicPr>
          <p:cNvPr id="29702" name="Picture 6" descr="D:\Света 1\ГРОМАДА\Фото\Громада\Міськрад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70365"/>
            <a:ext cx="2271504" cy="3273136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05" y="0"/>
            <a:ext cx="2402349" cy="32030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7591"/>
            <a:ext cx="3117273" cy="498764"/>
          </a:xfrm>
          <a:solidFill>
            <a:schemeClr val="accent1"/>
          </a:solidFill>
        </p:spPr>
        <p:txBody>
          <a:bodyPr/>
          <a:lstStyle/>
          <a:p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</a:rPr>
              <a:t>     Видатки громади,  %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00400" y="551150"/>
          <a:ext cx="7128164" cy="459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956952" y="666807"/>
          <a:ext cx="7047660" cy="447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18685"/>
              </p:ext>
            </p:extLst>
          </p:nvPr>
        </p:nvGraphicFramePr>
        <p:xfrm>
          <a:off x="3249363" y="467591"/>
          <a:ext cx="7043202" cy="435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Структура земель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56459445"/>
              </p:ext>
            </p:extLst>
          </p:nvPr>
        </p:nvGraphicFramePr>
        <p:xfrm>
          <a:off x="4689179" y="1595534"/>
          <a:ext cx="3717701" cy="246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7435165"/>
              </p:ext>
            </p:extLst>
          </p:nvPr>
        </p:nvGraphicFramePr>
        <p:xfrm>
          <a:off x="541176" y="1258659"/>
          <a:ext cx="4478693" cy="283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03101"/>
              </p:ext>
            </p:extLst>
          </p:nvPr>
        </p:nvGraphicFramePr>
        <p:xfrm>
          <a:off x="4987760" y="1222309"/>
          <a:ext cx="4156240" cy="327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2309"/>
            <a:ext cx="5029201" cy="301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17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01014"/>
            <a:ext cx="3191069" cy="264989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  <a:br>
              <a:rPr lang="uk-UA" sz="2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>Трудові ресурси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8" name="AutoShape 4" descr="Компьютерные иконки Управление персоналом, рекрутер, разное, управление  человеческими ресурсами,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омпьютерные иконки Управление персоналом, рекрутер, разное, управление  человеческими ресурсами,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омпьютерные иконки Управление персоналом, рекрутер, разное, управление  человеческими ресурсами, другие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Трудові ресурси: векторна графіка, зображення, Трудові ресурси малюнки |  Скачати з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Компьютерные иконки Управление персоналом, рекрутер, разное, управление  человеческими ресурсами, другие png | PNGW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821" y="2765462"/>
            <a:ext cx="1318662" cy="733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33665" y="1940768"/>
            <a:ext cx="942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04974"/>
              </p:ext>
            </p:extLst>
          </p:nvPr>
        </p:nvGraphicFramePr>
        <p:xfrm>
          <a:off x="3536303" y="1155105"/>
          <a:ext cx="5019870" cy="2440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844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6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b="1" dirty="0" smtClean="0"/>
                        <a:t>Опис</a:t>
                      </a:r>
                      <a:endParaRPr lang="ru-RU" b="1" dirty="0" smtClean="0"/>
                    </a:p>
                    <a:p>
                      <a:pPr algn="ctr"/>
                      <a:endParaRPr lang="ru-RU" b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b="1" dirty="0" smtClean="0"/>
                        <a:t>Значення</a:t>
                      </a:r>
                      <a:endParaRPr lang="ru-RU" b="1" dirty="0" smtClean="0"/>
                    </a:p>
                    <a:p>
                      <a:pPr algn="ctr"/>
                      <a:endParaRPr lang="ru-RU" b="1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3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Кількість працездатного населення, осіб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ru-RU" sz="1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13590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137">
                <a:tc>
                  <a:txBody>
                    <a:bodyPr/>
                    <a:lstStyle/>
                    <a:p>
                      <a:r>
                        <a:rPr lang="uk-UA" sz="13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Кількість зайнятого населення, осіб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4436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5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3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Очікуваний обсяг заробітної плати для комфортного проживання в громаді, грн.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endParaRPr lang="ru-RU" sz="1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35000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4564"/>
            <a:ext cx="3088433" cy="2463704"/>
          </a:xfrm>
          <a:solidFill>
            <a:srgbClr val="0563C1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>Заклади освіти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04" name="Picture 4" descr="Компьютерные Иконки Презентация Бизнес, другие, разное, синий png | PNG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849" y="2594700"/>
            <a:ext cx="1163116" cy="66168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84593"/>
              </p:ext>
            </p:extLst>
          </p:nvPr>
        </p:nvGraphicFramePr>
        <p:xfrm>
          <a:off x="3237721" y="690466"/>
          <a:ext cx="5542385" cy="3792738"/>
        </p:xfrm>
        <a:graphic>
          <a:graphicData uri="http://schemas.openxmlformats.org/drawingml/2006/table">
            <a:tbl>
              <a:tblPr firstRow="1" bandRow="1">
                <a:tableStyleId>{0C6D23C9-88F2-4751-AD83-CB55BDAB6027}</a:tableStyleId>
              </a:tblPr>
              <a:tblGrid>
                <a:gridCol w="196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2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1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174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alibri" pitchFamily="34" charset="0"/>
                        </a:rPr>
                        <a:t>Тип закладів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Розташування</a:t>
                      </a:r>
                      <a:endParaRPr lang="ru-RU" sz="14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alibri" pitchFamily="34" charset="0"/>
                        </a:rPr>
                        <a:t>Кількість в МТГ</a:t>
                      </a:r>
                      <a:endParaRPr lang="ru-RU" b="1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744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Calibri" pitchFamily="34" charset="0"/>
                        </a:rPr>
                        <a:t>Дошкільні навчальні заклади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err="1" smtClean="0">
                          <a:latin typeface="Calibri" pitchFamily="34" charset="0"/>
                        </a:rPr>
                        <a:t>м.Сновськ</a:t>
                      </a:r>
                      <a:r>
                        <a:rPr lang="uk-UA" sz="1300" noProof="0" dirty="0" smtClean="0">
                          <a:latin typeface="Calibri" pitchFamily="34" charset="0"/>
                        </a:rPr>
                        <a:t>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с.Кучинівка</a:t>
                      </a:r>
                      <a:endParaRPr lang="uk-UA" sz="1300" noProof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 smtClean="0">
                          <a:latin typeface="Calibri" pitchFamily="34" charset="0"/>
                        </a:rPr>
                        <a:t>2</a:t>
                      </a:r>
                      <a:endParaRPr lang="ru-RU" sz="1300" b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744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Calibri" pitchFamily="34" charset="0"/>
                        </a:rPr>
                        <a:t>Початкові навчальні заклади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latin typeface="Calibri" pitchFamily="34" charset="0"/>
                        </a:rPr>
                        <a:t>м.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Сновськ</a:t>
                      </a:r>
                      <a:endParaRPr lang="uk-UA" sz="1300" noProof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 smtClean="0">
                          <a:latin typeface="Calibri" pitchFamily="34" charset="0"/>
                        </a:rPr>
                        <a:t>1</a:t>
                      </a:r>
                      <a:endParaRPr lang="ru-RU" sz="1300" b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114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Calibri" pitchFamily="34" charset="0"/>
                        </a:rPr>
                        <a:t>Середні навчальні заклади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smtClean="0">
                          <a:latin typeface="Calibri" pitchFamily="34" charset="0"/>
                        </a:rPr>
                        <a:t>м.Сновськ – 3 од,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с.Кучинівка</a:t>
                      </a:r>
                      <a:r>
                        <a:rPr lang="uk-UA" sz="1300" noProof="0" dirty="0" smtClean="0">
                          <a:latin typeface="Calibri" pitchFamily="34" charset="0"/>
                        </a:rPr>
                        <a:t>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с.Н.Боровичі</a:t>
                      </a:r>
                      <a:r>
                        <a:rPr lang="uk-UA" sz="1300" noProof="0" dirty="0" smtClean="0">
                          <a:latin typeface="Calibri" pitchFamily="34" charset="0"/>
                        </a:rPr>
                        <a:t>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с.Петрівка</a:t>
                      </a:r>
                      <a:r>
                        <a:rPr lang="uk-UA" sz="1300" noProof="0" dirty="0" smtClean="0">
                          <a:latin typeface="Calibri" pitchFamily="34" charset="0"/>
                        </a:rPr>
                        <a:t>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с.Рогізки</a:t>
                      </a:r>
                      <a:r>
                        <a:rPr lang="uk-UA" sz="1300" noProof="0" dirty="0" smtClean="0">
                          <a:latin typeface="Calibri" pitchFamily="34" charset="0"/>
                        </a:rPr>
                        <a:t>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с.Тихоновичі</a:t>
                      </a:r>
                      <a:r>
                        <a:rPr lang="uk-UA" sz="1300" noProof="0" dirty="0" smtClean="0">
                          <a:latin typeface="Calibri" pitchFamily="34" charset="0"/>
                        </a:rPr>
                        <a:t>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с.В.Щимель</a:t>
                      </a:r>
                      <a:r>
                        <a:rPr lang="uk-UA" sz="1300" noProof="0" dirty="0" smtClean="0">
                          <a:latin typeface="Calibri" pitchFamily="34" charset="0"/>
                        </a:rPr>
                        <a:t>, </a:t>
                      </a:r>
                      <a:r>
                        <a:rPr lang="uk-UA" sz="1300" noProof="0" dirty="0" err="1" smtClean="0">
                          <a:latin typeface="Calibri" pitchFamily="34" charset="0"/>
                        </a:rPr>
                        <a:t>с.Тур’я</a:t>
                      </a:r>
                      <a:endParaRPr lang="uk-UA" sz="1300" noProof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 smtClean="0">
                          <a:latin typeface="Calibri" pitchFamily="34" charset="0"/>
                        </a:rPr>
                        <a:t>10</a:t>
                      </a:r>
                      <a:endParaRPr lang="ru-RU" sz="1300" b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744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Calibri" pitchFamily="34" charset="0"/>
                        </a:rPr>
                        <a:t>Позашкільні навчальні заклади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noProof="0" dirty="0" err="1" smtClean="0">
                          <a:latin typeface="Calibri" pitchFamily="34" charset="0"/>
                        </a:rPr>
                        <a:t>м.Сновськ</a:t>
                      </a:r>
                      <a:endParaRPr lang="uk-UA" sz="1300" noProof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 smtClean="0">
                          <a:latin typeface="Calibri" pitchFamily="34" charset="0"/>
                        </a:rPr>
                        <a:t>2</a:t>
                      </a:r>
                      <a:endParaRPr lang="ru-RU" sz="1300" b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744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Calibri" pitchFamily="34" charset="0"/>
                        </a:rPr>
                        <a:t>Професійно-технічні навчальні заклади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Calibri" pitchFamily="34" charset="0"/>
                        </a:rPr>
                        <a:t>Вище професійне</a:t>
                      </a:r>
                      <a:r>
                        <a:rPr lang="uk-UA" sz="1300" baseline="0" dirty="0" smtClean="0">
                          <a:latin typeface="Calibri" pitchFamily="34" charset="0"/>
                        </a:rPr>
                        <a:t> училище лісового господарства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0" dirty="0" smtClean="0">
                          <a:latin typeface="Calibri" pitchFamily="34" charset="0"/>
                        </a:rPr>
                        <a:t>1</a:t>
                      </a:r>
                      <a:endParaRPr lang="ru-RU" sz="1300" b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744">
                <a:tc>
                  <a:txBody>
                    <a:bodyPr/>
                    <a:lstStyle/>
                    <a:p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0591"/>
            <a:ext cx="3054928" cy="2057400"/>
          </a:xfrm>
          <a:solidFill>
            <a:srgbClr val="0563C1"/>
          </a:solidFill>
        </p:spPr>
        <p:txBody>
          <a:bodyPr/>
          <a:lstStyle/>
          <a:p>
            <a:r>
              <a:rPr lang="uk-UA" b="1" dirty="0" smtClean="0">
                <a:latin typeface="Calibri" pitchFamily="34" charset="0"/>
              </a:rPr>
              <a:t>  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>Безпека</a:t>
            </a:r>
            <a:r>
              <a:rPr lang="uk-UA" b="1" dirty="0" smtClean="0">
                <a:latin typeface="Calibri" pitchFamily="34" charset="0"/>
              </a:rPr>
              <a:t> </a:t>
            </a:r>
            <a:br>
              <a:rPr lang="uk-UA" b="1" dirty="0" smtClean="0">
                <a:latin typeface="Calibri" pitchFamily="34" charset="0"/>
              </a:rPr>
            </a:br>
            <a:r>
              <a:rPr lang="uk-UA" b="1" dirty="0" smtClean="0">
                <a:latin typeface="Calibri" pitchFamily="34" charset="0"/>
              </a:rPr>
              <a:t>  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>та захист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77930"/>
              </p:ext>
            </p:extLst>
          </p:nvPr>
        </p:nvGraphicFramePr>
        <p:xfrm>
          <a:off x="3387437" y="1631372"/>
          <a:ext cx="5465620" cy="2254827"/>
        </p:xfrm>
        <a:graphic>
          <a:graphicData uri="http://schemas.openxmlformats.org/drawingml/2006/table">
            <a:tbl>
              <a:tblPr/>
              <a:tblGrid>
                <a:gridCol w="1741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2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19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341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Тип закладів 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Розташування</a:t>
                      </a:r>
                      <a:r>
                        <a:rPr lang="uk-UA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uk-UA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Кількість в МТГ 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707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Кількість пожежних станцій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latin typeface="+mn-lt"/>
                        </a:rPr>
                        <a:t>м.Сновськ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 1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816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200" b="0" i="0" u="none" strike="noStrike" noProof="0" smtClean="0">
                          <a:solidFill>
                            <a:schemeClr val="tx1"/>
                          </a:solidFill>
                          <a:latin typeface="+mn-lt"/>
                        </a:rPr>
                        <a:t>Кількість поліцейських відділів (станцій)</a:t>
                      </a:r>
                      <a:endParaRPr lang="uk-UA" sz="1200" b="0" i="0" u="none" strike="noStrike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м.Сновськ</a:t>
                      </a:r>
                      <a:endParaRPr lang="uk-UA" sz="1200" b="0" i="0" u="none" strike="noStrike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uk-UA" sz="1200" b="0" i="0" u="none" strike="noStrike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с.Кучинівка</a:t>
                      </a:r>
                      <a:endParaRPr lang="uk-UA" sz="1200" b="0" i="0" u="none" strike="noStrike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uk-UA" sz="1200" b="0" i="0" u="none" strike="noStrike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с.Тур’я</a:t>
                      </a:r>
                      <a:r>
                        <a:rPr lang="uk-UA" sz="1200" b="0" i="0" u="none" strike="noStrike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2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9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Кількість підрозділів ДСНС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м.Сновськ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8573" y="2743200"/>
            <a:ext cx="737755" cy="7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2608"/>
            <a:ext cx="3127664" cy="2337954"/>
          </a:xfrm>
          <a:solidFill>
            <a:srgbClr val="0563C1"/>
          </a:solidFill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>я</a:t>
            </a:r>
            <a:b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1345" y="1142999"/>
          <a:ext cx="5330537" cy="3172650"/>
        </p:xfrm>
        <a:graphic>
          <a:graphicData uri="http://schemas.openxmlformats.org/drawingml/2006/table">
            <a:tbl>
              <a:tblPr/>
              <a:tblGrid>
                <a:gridCol w="165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1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Тип закладів</a:t>
                      </a:r>
                      <a:endParaRPr lang="ru-RU" sz="13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Розташування</a:t>
                      </a:r>
                      <a:endParaRPr lang="ru-RU" sz="13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Медичні</a:t>
                      </a:r>
                      <a:r>
                        <a:rPr lang="ru-RU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пункти</a:t>
                      </a:r>
                      <a:r>
                        <a:rPr lang="ru-RU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тимчасового</a:t>
                      </a:r>
                      <a:r>
                        <a:rPr lang="ru-RU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базування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19 сільських населених пунктів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Пункт здоров</a:t>
                      </a:r>
                      <a:r>
                        <a:rPr lang="en-US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я 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С.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Рогізки</a:t>
                      </a: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с.Петрівка</a:t>
                      </a: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с.Н.Боровичі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АЗПСМ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0" dirty="0">
                          <a:latin typeface="Calibri" pitchFamily="34" charset="0"/>
                          <a:ea typeface="Calibri"/>
                          <a:cs typeface="Times New Roman"/>
                        </a:rPr>
                        <a:t>м.Сновськ</a:t>
                      </a: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с.Тур’я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15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err="1" smtClean="0">
                          <a:latin typeface="Calibri" pitchFamily="34" charset="0"/>
                        </a:rPr>
                        <a:t>КУ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ЦПМД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0" dirty="0" err="1">
                          <a:latin typeface="Calibri" pitchFamily="34" charset="0"/>
                          <a:ea typeface="Calibri"/>
                          <a:cs typeface="Times New Roman"/>
                        </a:rPr>
                        <a:t>м.Сновськ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КУ</a:t>
                      </a: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ЦРЛ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м.Сновськ</a:t>
                      </a:r>
                      <a:endParaRPr lang="ru-RU" sz="13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ТОВ "Поліклініка Моєї Родини"</a:t>
                      </a:r>
                      <a:endParaRPr lang="ru-RU" sz="13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м.Сновськ</a:t>
                      </a:r>
                      <a:endParaRPr lang="ru-RU" sz="13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319" y="2202873"/>
            <a:ext cx="893617" cy="8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75409"/>
            <a:ext cx="3356264" cy="2213264"/>
          </a:xfrm>
          <a:solidFill>
            <a:srgbClr val="0563C1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Calibri" pitchFamily="34" charset="0"/>
              </a:rPr>
              <a:t>Культура 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042" y="1839190"/>
            <a:ext cx="1101698" cy="82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71899" y="852054"/>
          <a:ext cx="5091546" cy="2386790"/>
        </p:xfrm>
        <a:graphic>
          <a:graphicData uri="http://schemas.openxmlformats.org/drawingml/2006/table">
            <a:tbl>
              <a:tblPr/>
              <a:tblGrid>
                <a:gridCol w="1932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Calibri Light" pitchFamily="34" charset="0"/>
                          <a:ea typeface="Calibri"/>
                          <a:cs typeface="Times New Roman"/>
                        </a:rPr>
                        <a:t>Тип закладів</a:t>
                      </a:r>
                      <a:endParaRPr lang="ru-RU" sz="1600" dirty="0"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Calibri Light" pitchFamily="34" charset="0"/>
                          <a:ea typeface="Calibri"/>
                          <a:cs typeface="Times New Roman"/>
                        </a:rPr>
                        <a:t>Розташування</a:t>
                      </a:r>
                      <a:endParaRPr lang="ru-RU" sz="1600" dirty="0"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Історичний музей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м.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Сновськ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ДМШ ім. Н.Г.Рахліна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 м.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Сновськ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Публічна бібліотека         (з філіалами)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2 -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м.Сновськ</a:t>
                      </a:r>
                      <a:r>
                        <a:rPr lang="uk-UA" sz="13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,  14 сільських населених пунктів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783"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Calibri" pitchFamily="34" charset="0"/>
                        </a:rPr>
                        <a:t>Будинок культури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0" dirty="0" err="1" smtClean="0">
                          <a:latin typeface="Calibri" pitchFamily="34" charset="0"/>
                          <a:ea typeface="Calibri"/>
                          <a:cs typeface="Times New Roman"/>
                        </a:rPr>
                        <a:t>м.Сновськ</a:t>
                      </a: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uk-UA" sz="13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8 </a:t>
                      </a:r>
                      <a:r>
                        <a:rPr lang="uk-UA" sz="13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сільських населених пунктів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Клубні установи</a:t>
                      </a:r>
                      <a:endParaRPr lang="ru-RU" sz="13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300" b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 14 </a:t>
                      </a:r>
                      <a:r>
                        <a:rPr lang="uk-UA" sz="1300" b="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сільських населених пунктів</a:t>
                      </a:r>
                      <a:endParaRPr lang="ru-RU" sz="1300" b="0" dirty="0" smtClean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563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 березі річки Снов, Сновська Т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250"/>
            <a:ext cx="4130640" cy="25362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17845"/>
            <a:ext cx="2832716" cy="1744824"/>
          </a:xfrm>
        </p:spPr>
        <p:txBody>
          <a:bodyPr/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400" b="1" dirty="0" smtClean="0">
                <a:latin typeface="Arial" pitchFamily="34" charset="0"/>
                <a:cs typeface="Arial" pitchFamily="34" charset="0"/>
              </a:rPr>
            </a:br>
            <a:r>
              <a:rPr lang="uk-UA" sz="2400" b="1" dirty="0" err="1" smtClean="0">
                <a:latin typeface="+mn-lt"/>
                <a:cs typeface="Arial" pitchFamily="34" charset="0"/>
              </a:rPr>
              <a:t>Сновська</a:t>
            </a:r>
            <a:r>
              <a:rPr lang="uk-UA" sz="2400" b="1" dirty="0" smtClean="0">
                <a:latin typeface="+mn-lt"/>
                <a:cs typeface="Arial" pitchFamily="34" charset="0"/>
              </a:rPr>
              <a:t> </a:t>
            </a:r>
            <a:r>
              <a:rPr lang="uk-UA" sz="1800" dirty="0" smtClean="0">
                <a:latin typeface="+mn-lt"/>
                <a:cs typeface="Arial" pitchFamily="34" charset="0"/>
              </a:rPr>
              <a:t/>
            </a:r>
            <a:br>
              <a:rPr lang="uk-UA" sz="1800" dirty="0" smtClean="0">
                <a:latin typeface="+mn-lt"/>
                <a:cs typeface="Arial" pitchFamily="34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міська </a:t>
            </a:r>
            <a:br>
              <a:rPr lang="uk-UA" sz="1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територіальна </a:t>
            </a:r>
            <a:br>
              <a:rPr lang="uk-UA" sz="1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r>
              <a:rPr lang="uk-UA" sz="18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громада</a:t>
            </a:r>
            <a:endParaRPr lang="ru-RU" sz="1800" b="1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5813" y="326571"/>
            <a:ext cx="3610946" cy="317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Загальна характеристика громади</a:t>
            </a:r>
            <a:endParaRPr lang="ru-RU" b="1" dirty="0"/>
          </a:p>
        </p:txBody>
      </p:sp>
      <p:pic>
        <p:nvPicPr>
          <p:cNvPr id="1026" name="Рисунок 54" descr="Coat of Arms of Snovsk raio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67" y="681136"/>
            <a:ext cx="1946987" cy="23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7478" y="1156996"/>
          <a:ext cx="4702628" cy="3181738"/>
        </p:xfrm>
        <a:graphic>
          <a:graphicData uri="http://schemas.openxmlformats.org/drawingml/2006/table">
            <a:tbl>
              <a:tblPr/>
              <a:tblGrid>
                <a:gridCol w="2351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1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Область</a:t>
                      </a:r>
                      <a:endParaRPr lang="ru-RU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Чернігівська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Адміністративний центр</a:t>
                      </a:r>
                      <a:endParaRPr lang="ru-RU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місто </a:t>
                      </a:r>
                      <a:r>
                        <a:rPr lang="uk-UA" sz="11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Сновськ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Населення</a:t>
                      </a:r>
                      <a:endParaRPr lang="ru-RU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20230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ЄДРПОУ</a:t>
                      </a:r>
                      <a:endParaRPr lang="ru-RU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4061932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Код КОАТУУ</a:t>
                      </a:r>
                      <a:endParaRPr lang="ru-RU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7425800000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Офіційний </a:t>
                      </a:r>
                      <a:r>
                        <a:rPr lang="ru-RU" sz="11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e-mail</a:t>
                      </a:r>
                      <a:endParaRPr lang="ru-RU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msnovsk</a:t>
                      </a:r>
                      <a:r>
                        <a:rPr lang="uk-UA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_</a:t>
                      </a:r>
                      <a:r>
                        <a:rPr lang="en-US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post</a:t>
                      </a:r>
                      <a:r>
                        <a:rPr lang="uk-UA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@</a:t>
                      </a:r>
                      <a:r>
                        <a:rPr lang="en-US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cg</a:t>
                      </a:r>
                      <a:r>
                        <a:rPr lang="uk-UA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gov</a:t>
                      </a:r>
                      <a:r>
                        <a:rPr lang="uk-UA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0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ua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Голова</a:t>
                      </a:r>
                      <a:endParaRPr lang="ru-RU" sz="11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Медведьов</a:t>
                      </a:r>
                      <a:r>
                        <a:rPr lang="uk-UA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Олександр Олександрович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4689508" cy="562681"/>
          </a:xfrm>
          <a:solidFill>
            <a:schemeClr val="accent1"/>
          </a:solidFill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</a:rPr>
              <a:t>Динаміка чисельності населення</a:t>
            </a:r>
            <a:endParaRPr lang="ru-RU" sz="2400" dirty="0"/>
          </a:p>
        </p:txBody>
      </p:sp>
      <p:graphicFrame>
        <p:nvGraphicFramePr>
          <p:cNvPr id="4" name="Ді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674056"/>
              </p:ext>
            </p:extLst>
          </p:nvPr>
        </p:nvGraphicFramePr>
        <p:xfrm>
          <a:off x="1610591" y="1200149"/>
          <a:ext cx="6172200" cy="33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8539"/>
            <a:ext cx="2498475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</a:rPr>
              <a:t>Населення</a:t>
            </a:r>
            <a:r>
              <a:rPr lang="uk-UA" sz="2000" dirty="0" smtClean="0">
                <a:latin typeface="Calibri" pitchFamily="34" charset="0"/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</a:rPr>
              <a:t>громади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923731"/>
            <a:ext cx="1286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Calibri" pitchFamily="34" charset="0"/>
              </a:rPr>
              <a:t>20230 осіб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67" y="4086808"/>
            <a:ext cx="287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libri" pitchFamily="34" charset="0"/>
              </a:rPr>
              <a:t>м.Сновськ - 10351 </a:t>
            </a:r>
          </a:p>
          <a:p>
            <a:r>
              <a:rPr lang="uk-UA" b="1" dirty="0" err="1" smtClean="0">
                <a:latin typeface="Calibri" pitchFamily="34" charset="0"/>
              </a:rPr>
              <a:t>Старостинські</a:t>
            </a:r>
            <a:r>
              <a:rPr lang="uk-UA" b="1" dirty="0" smtClean="0">
                <a:latin typeface="Calibri" pitchFamily="34" charset="0"/>
              </a:rPr>
              <a:t> округи -9879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76945" y="936047"/>
          <a:ext cx="5800726" cy="363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226198"/>
              </p:ext>
            </p:extLst>
          </p:nvPr>
        </p:nvGraphicFramePr>
        <p:xfrm>
          <a:off x="2418484" y="898019"/>
          <a:ext cx="565785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809"/>
            <a:ext cx="3574473" cy="47798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</a:rPr>
              <a:t>Мапа громади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27" y="1340429"/>
            <a:ext cx="3605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Найближчі міста від </a:t>
            </a:r>
          </a:p>
          <a:p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центру громади:</a:t>
            </a:r>
          </a:p>
          <a:p>
            <a:endParaRPr lang="uk-UA" sz="1600" dirty="0" smtClean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36419" y="2067790"/>
            <a:ext cx="145472" cy="1039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96191" y="1922318"/>
            <a:ext cx="2660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південний захід:</a:t>
            </a:r>
          </a:p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Чернігів 70 км</a:t>
            </a:r>
          </a:p>
          <a:p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467591" y="2608120"/>
            <a:ext cx="103909" cy="1246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5801" y="2504210"/>
            <a:ext cx="2119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південний схід:</a:t>
            </a:r>
          </a:p>
          <a:p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Суми 290 км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77982" y="3262745"/>
            <a:ext cx="135082" cy="10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5409" y="3138055"/>
            <a:ext cx="2275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південний захід:</a:t>
            </a:r>
          </a:p>
          <a:p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Київ 209 км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" y="3771900"/>
            <a:ext cx="240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північний захід:</a:t>
            </a:r>
          </a:p>
          <a:p>
            <a:r>
              <a:rPr lang="uk-UA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гомель</a:t>
            </a:r>
            <a:r>
              <a:rPr lang="uk-U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120 км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77982" y="3865418"/>
            <a:ext cx="114300" cy="145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12227" y="374073"/>
            <a:ext cx="393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spc="300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UI Gothic" pitchFamily="34" charset="-128"/>
                <a:cs typeface="Mangal" pitchFamily="18" charset="0"/>
              </a:rPr>
              <a:t>Сновська</a:t>
            </a:r>
            <a:r>
              <a:rPr lang="uk-UA" sz="1600" b="1" spc="3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UI Gothic" pitchFamily="34" charset="-128"/>
                <a:cs typeface="Mangal" pitchFamily="18" charset="0"/>
              </a:rPr>
              <a:t> міська </a:t>
            </a:r>
          </a:p>
          <a:p>
            <a:pPr algn="ctr"/>
            <a:r>
              <a:rPr lang="uk-UA" sz="1600" b="1" spc="30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MS UI Gothic" pitchFamily="34" charset="-128"/>
                <a:cs typeface="Mangal" pitchFamily="18" charset="0"/>
              </a:rPr>
              <a:t>територіальна громада</a:t>
            </a:r>
            <a:endParaRPr lang="ru-RU" sz="1600" b="1" spc="30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MS UI Gothic" pitchFamily="34" charset="-128"/>
              <a:cs typeface="Mangal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5155" y="4592782"/>
            <a:ext cx="2161309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Населення: 20230 осіб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019" y="984892"/>
            <a:ext cx="3127663" cy="41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34046" y="4189393"/>
            <a:ext cx="2252522" cy="954107"/>
          </a:xfrm>
          <a:prstGeom prst="rect">
            <a:avLst/>
          </a:prstGeom>
          <a:solidFill>
            <a:srgbClr val="0563C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1"/>
            <a:ext cx="1974274" cy="1600438"/>
          </a:xfrm>
          <a:prstGeom prst="rect">
            <a:avLst/>
          </a:prstGeom>
          <a:solidFill>
            <a:srgbClr val="0563C1"/>
          </a:solidFill>
        </p:spPr>
        <p:txBody>
          <a:bodyPr wrap="square" rtlCol="0">
            <a:spAutoFit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6" y="436418"/>
            <a:ext cx="3657600" cy="852055"/>
          </a:xfrm>
          <a:solidFill>
            <a:srgbClr val="0563C1"/>
          </a:solidFill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</a:rPr>
              <a:t>Мапа ключових автодоріг та залізничних шляхів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73" y="525607"/>
            <a:ext cx="3733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0636" y="2140772"/>
            <a:ext cx="446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Сновської</a:t>
            </a:r>
            <a:r>
              <a:rPr lang="ru-RU" b="1" dirty="0" smtClean="0"/>
              <a:t> </a:t>
            </a:r>
            <a:r>
              <a:rPr lang="ru-RU" b="1" dirty="0" err="1" smtClean="0"/>
              <a:t>громади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розташовані</a:t>
            </a:r>
            <a:r>
              <a:rPr lang="ru-RU" b="1" dirty="0" smtClean="0"/>
              <a:t> </a:t>
            </a:r>
            <a:r>
              <a:rPr lang="ru-RU" b="1" dirty="0" err="1" smtClean="0"/>
              <a:t>залізничні</a:t>
            </a:r>
            <a:r>
              <a:rPr lang="ru-RU" b="1" dirty="0" smtClean="0"/>
              <a:t> </a:t>
            </a:r>
            <a:r>
              <a:rPr lang="ru-RU" b="1" dirty="0" err="1" smtClean="0"/>
              <a:t>станції</a:t>
            </a:r>
            <a:r>
              <a:rPr lang="ru-RU" b="1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1609" y="2691246"/>
            <a:ext cx="44369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300" dirty="0" smtClean="0">
                <a:solidFill>
                  <a:srgbClr val="0563C1"/>
                </a:solidFill>
              </a:rPr>
              <a:t>"</a:t>
            </a:r>
            <a:r>
              <a:rPr lang="ru-RU" sz="1300" dirty="0" err="1" smtClean="0">
                <a:solidFill>
                  <a:srgbClr val="0563C1"/>
                </a:solidFill>
              </a:rPr>
              <a:t>Сновськ</a:t>
            </a:r>
            <a:r>
              <a:rPr lang="ru-RU" sz="1300" dirty="0" smtClean="0">
                <a:solidFill>
                  <a:srgbClr val="0563C1"/>
                </a:solidFill>
              </a:rPr>
              <a:t>" -  </a:t>
            </a:r>
            <a:r>
              <a:rPr lang="ru-RU" sz="1300" dirty="0" err="1" smtClean="0">
                <a:solidFill>
                  <a:srgbClr val="0563C1"/>
                </a:solidFill>
              </a:rPr>
              <a:t>проміжна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залізнична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станція</a:t>
            </a:r>
            <a:r>
              <a:rPr lang="ru-RU" sz="1300" dirty="0" smtClean="0">
                <a:solidFill>
                  <a:srgbClr val="0563C1"/>
                </a:solidFill>
              </a:rPr>
              <a:t> 2 </a:t>
            </a:r>
            <a:r>
              <a:rPr lang="ru-RU" sz="1300" dirty="0" err="1" smtClean="0">
                <a:solidFill>
                  <a:srgbClr val="0563C1"/>
                </a:solidFill>
              </a:rPr>
              <a:t>класу</a:t>
            </a:r>
            <a:r>
              <a:rPr lang="ru-RU" sz="1300" dirty="0" smtClean="0">
                <a:solidFill>
                  <a:srgbClr val="0563C1"/>
                </a:solidFill>
              </a:rPr>
              <a:t>         </a:t>
            </a:r>
            <a:r>
              <a:rPr lang="ru-RU" sz="1300" dirty="0" err="1" smtClean="0">
                <a:solidFill>
                  <a:srgbClr val="0563C1"/>
                </a:solidFill>
              </a:rPr>
              <a:t>Конотопської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дирекції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Південно-Західної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залізниці</a:t>
            </a:r>
            <a:endParaRPr lang="ru-RU" sz="1300" dirty="0" smtClean="0">
              <a:solidFill>
                <a:srgbClr val="0563C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300" dirty="0" smtClean="0">
              <a:solidFill>
                <a:srgbClr val="0563C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563C1"/>
                </a:solidFill>
              </a:rPr>
              <a:t> "</a:t>
            </a:r>
            <a:r>
              <a:rPr lang="ru-RU" sz="1300" dirty="0" err="1" smtClean="0">
                <a:solidFill>
                  <a:srgbClr val="0563C1"/>
                </a:solidFill>
              </a:rPr>
              <a:t>Низківка</a:t>
            </a:r>
            <a:r>
              <a:rPr lang="ru-RU" sz="1300" dirty="0" smtClean="0">
                <a:solidFill>
                  <a:srgbClr val="0563C1"/>
                </a:solidFill>
              </a:rPr>
              <a:t>" — </a:t>
            </a:r>
            <a:r>
              <a:rPr lang="ru-RU" sz="1300" dirty="0" err="1" smtClean="0">
                <a:solidFill>
                  <a:srgbClr val="0563C1"/>
                </a:solidFill>
              </a:rPr>
              <a:t>проміжна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залізнична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станція</a:t>
            </a:r>
            <a:r>
              <a:rPr lang="ru-RU" sz="1300" dirty="0" smtClean="0">
                <a:solidFill>
                  <a:srgbClr val="0563C1"/>
                </a:solidFill>
              </a:rPr>
              <a:t> 5 </a:t>
            </a:r>
            <a:r>
              <a:rPr lang="ru-RU" sz="1300" dirty="0" err="1" smtClean="0">
                <a:solidFill>
                  <a:srgbClr val="0563C1"/>
                </a:solidFill>
              </a:rPr>
              <a:t>класу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Конотопської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дирекції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Південно-західної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залізниці</a:t>
            </a:r>
            <a:endParaRPr lang="ru-RU" sz="1300" dirty="0" smtClean="0">
              <a:solidFill>
                <a:srgbClr val="0563C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300" dirty="0" smtClean="0">
              <a:solidFill>
                <a:srgbClr val="0563C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0563C1"/>
                </a:solidFill>
              </a:rPr>
              <a:t> «Камка» - </a:t>
            </a:r>
            <a:r>
              <a:rPr lang="ru-RU" sz="1300" dirty="0" err="1" smtClean="0">
                <a:solidFill>
                  <a:srgbClr val="0563C1"/>
                </a:solidFill>
              </a:rPr>
              <a:t>проміжна</a:t>
            </a:r>
            <a:r>
              <a:rPr lang="ru-RU" sz="1300" dirty="0" smtClean="0">
                <a:solidFill>
                  <a:srgbClr val="0563C1"/>
                </a:solidFill>
              </a:rPr>
              <a:t>  </a:t>
            </a:r>
            <a:r>
              <a:rPr lang="ru-RU" sz="1300" dirty="0" err="1" smtClean="0">
                <a:solidFill>
                  <a:srgbClr val="0563C1"/>
                </a:solidFill>
              </a:rPr>
              <a:t>залізнична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станція</a:t>
            </a:r>
            <a:r>
              <a:rPr lang="ru-RU" sz="1300" dirty="0" smtClean="0">
                <a:solidFill>
                  <a:srgbClr val="0563C1"/>
                </a:solidFill>
              </a:rPr>
              <a:t>  5 </a:t>
            </a:r>
            <a:r>
              <a:rPr lang="ru-RU" sz="1300" dirty="0" err="1" smtClean="0">
                <a:solidFill>
                  <a:srgbClr val="0563C1"/>
                </a:solidFill>
              </a:rPr>
              <a:t>класу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Конотопської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дирекції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Південно-західної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r>
              <a:rPr lang="ru-RU" sz="1300" dirty="0" err="1" smtClean="0">
                <a:solidFill>
                  <a:srgbClr val="0563C1"/>
                </a:solidFill>
              </a:rPr>
              <a:t>залізниці</a:t>
            </a:r>
            <a:r>
              <a:rPr lang="ru-RU" sz="1300" dirty="0" smtClean="0">
                <a:solidFill>
                  <a:srgbClr val="0563C1"/>
                </a:solidFill>
              </a:rPr>
              <a:t> </a:t>
            </a:r>
            <a:endParaRPr lang="ru-RU" sz="1300" dirty="0">
              <a:solidFill>
                <a:srgbClr val="0563C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89125"/>
          </a:xfrm>
        </p:spPr>
        <p:txBody>
          <a:bodyPr/>
          <a:lstStyle/>
          <a:p>
            <a:pPr lvl="0" algn="ctr"/>
            <a:r>
              <a:rPr lang="uk-UA" sz="2000" b="1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Найбільші роботодавці МТГ</a:t>
            </a:r>
            <a:r>
              <a:rPr lang="uk-U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011972"/>
              </p:ext>
            </p:extLst>
          </p:nvPr>
        </p:nvGraphicFramePr>
        <p:xfrm>
          <a:off x="311702" y="810490"/>
          <a:ext cx="8395881" cy="4298948"/>
        </p:xfrm>
        <a:graphic>
          <a:graphicData uri="http://schemas.openxmlformats.org/drawingml/2006/table">
            <a:tbl>
              <a:tblPr/>
              <a:tblGrid>
                <a:gridCol w="537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9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0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96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2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Виробничий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підрорзділ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Сновська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дистанція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колії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РФПЗЗ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15200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м.Сновськ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                      пр.2-й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Вокзальний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1а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49.20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Вантажний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залізничний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транспорт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Виробничий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підрозділ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Локомотивне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депо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Сновськ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РФ "ПЗЗ"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15200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м.Сновськ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вул.Залізнична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2ж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49.20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Вантажний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залізничний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транспорт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ТОВ «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Техсервіс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15200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м.Сновськ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вул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років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Перемоги, 31-А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25.62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Механічна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обробка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металевих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виробів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ТОВ "Астра"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15200 м.Сновськ,                                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вул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Перемоги, 39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46.73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Оптова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торгівля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деревиною,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будівельними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матеріалами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санітарно-технічним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Times New Roman"/>
                          <a:cs typeface="Times New Roman"/>
                        </a:rPr>
                        <a:t>обладнанням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ПСП "Яна Плюс"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15222,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с.Петрівка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       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вул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Центральна, 16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01.11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Вирощування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зернових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культур (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крім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рису),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бобових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культур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насіння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олійних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культур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ПП "Нива-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Імпульс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15200 м.Сновськ, вул. 30 років Перемоги, 37-А/1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46.21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Оптова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торгівля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зерном,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необробленим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тютюном,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насінням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кормами для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тварин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ПСП "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Прогрес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15220 с.Хотуничі,                                              вул. Шевченка, 42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01.11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Вирощування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зернових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культур (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крім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рису),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бобових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культур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насіння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олійних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культур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9543" marR="5954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СТОВ "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Сновськсільгоспсервіс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"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15200 м.Сновськ, 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вул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. Перемоги,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будинок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37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01.11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Вирощування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зернових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культур (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крім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рису),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бобових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культур і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насіння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олійних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культур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543" marR="59543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3133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809"/>
            <a:ext cx="3356263" cy="436418"/>
          </a:xfrm>
          <a:solidFill>
            <a:schemeClr val="accent1"/>
          </a:solidFill>
        </p:spPr>
        <p:txBody>
          <a:bodyPr/>
          <a:lstStyle/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</a:rPr>
              <a:t>Доходи громади,  %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21922" y="2286000"/>
          <a:ext cx="4220442" cy="259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128711" y="0"/>
          <a:ext cx="7412615" cy="467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36518" y="0"/>
          <a:ext cx="7772400" cy="490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004467"/>
              </p:ext>
            </p:extLst>
          </p:nvPr>
        </p:nvGraphicFramePr>
        <p:xfrm>
          <a:off x="1485899" y="446809"/>
          <a:ext cx="6826827" cy="430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82684" y="804672"/>
          <a:ext cx="6166295" cy="361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563C1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2238</TotalTime>
  <Words>588</Words>
  <Application>Microsoft Office PowerPoint</Application>
  <PresentationFormat>Экран (16:9)</PresentationFormat>
  <Paragraphs>198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MS UI Gothic</vt:lpstr>
      <vt:lpstr>Arial Unicode MS</vt:lpstr>
      <vt:lpstr>Verdana</vt:lpstr>
      <vt:lpstr>Calibri</vt:lpstr>
      <vt:lpstr>Montserrat</vt:lpstr>
      <vt:lpstr>Mangal</vt:lpstr>
      <vt:lpstr>Times New Roman</vt:lpstr>
      <vt:lpstr>Montserrat Black</vt:lpstr>
      <vt:lpstr>Calibri Light</vt:lpstr>
      <vt:lpstr>Simple Light</vt:lpstr>
      <vt:lpstr> Сновська МТГ  Економічний профіль  станом на 1січня 2026 року  </vt:lpstr>
      <vt:lpstr>Презентация PowerPoint</vt:lpstr>
      <vt:lpstr> Сновська  міська  територіальна  громада</vt:lpstr>
      <vt:lpstr>Динаміка чисельності населення</vt:lpstr>
      <vt:lpstr>Презентация PowerPoint</vt:lpstr>
      <vt:lpstr>Мапа громади</vt:lpstr>
      <vt:lpstr>Мапа ключових автодоріг та залізничних шляхів</vt:lpstr>
      <vt:lpstr>Найбільші роботодавці МТГ </vt:lpstr>
      <vt:lpstr>    Доходи громади,  %</vt:lpstr>
      <vt:lpstr>     Видатки громади,  %</vt:lpstr>
      <vt:lpstr>Структура земель</vt:lpstr>
      <vt:lpstr>     Трудові ресурси</vt:lpstr>
      <vt:lpstr> Заклади освіти</vt:lpstr>
      <vt:lpstr>  Безпека    та захист</vt:lpstr>
      <vt:lpstr> Здоров’я </vt:lpstr>
      <vt:lpstr> Культура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Anna</cp:lastModifiedBy>
  <cp:revision>190</cp:revision>
  <dcterms:modified xsi:type="dcterms:W3CDTF">2026-03-26T08:07:22Z</dcterms:modified>
</cp:coreProperties>
</file>